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Lst>
  <p:sldIdLst>
    <p:sldId id="257" r:id="rId5"/>
    <p:sldId id="258" r:id="rId6"/>
    <p:sldId id="269" r:id="rId7"/>
    <p:sldId id="259" r:id="rId8"/>
    <p:sldId id="260"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A8ABAE-DDDA-4ACA-B1B4-78BE78E64424}" v="2373" dt="2023-03-19T17:35:14.923"/>
    <p1510:client id="{4AB3AFA8-DF1F-4129-BFBF-3B0D83F7F9C0}" v="25" dt="2023-03-19T17:40:26.766"/>
    <p1510:client id="{4D6C8DD4-E937-4BE7-A157-3BC19AB6BF33}" v="287" dt="2023-03-20T07:57:05.600"/>
    <p1510:client id="{5564A5C8-901F-491B-8CEB-76102B8DB994}" v="5" dt="2023-03-20T07:42:46.803"/>
    <p1510:client id="{5E38E866-C38B-EE8F-6FCA-99E4F6C88C19}" v="4" dt="2023-03-19T13:34:57.986"/>
    <p1510:client id="{AC0C93FD-FD9B-465F-9705-3CA2E381EBAD}" v="10" dt="2023-03-20T08:16:45.310"/>
    <p1510:client id="{B0917A31-8EFC-457A-8968-63BB559BB571}" v="8" dt="2023-03-20T07:29:59.292"/>
    <p1510:client id="{FDB7D1D8-38E5-482A-9CB2-2593B8EA8D7D}" v="15" dt="2023-03-20T08:39:1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it Singhala" userId="S::akshit.singhal@blend360.com::20f66cc5-d952-44de-bcf5-cf30996d1981" providerId="AD" clId="Web-{4AB3AFA8-DF1F-4129-BFBF-3B0D83F7F9C0}"/>
    <pc:docChg chg="modSld">
      <pc:chgData name="Akshit Singhala" userId="S::akshit.singhal@blend360.com::20f66cc5-d952-44de-bcf5-cf30996d1981" providerId="AD" clId="Web-{4AB3AFA8-DF1F-4129-BFBF-3B0D83F7F9C0}" dt="2023-03-19T17:40:26.766" v="25" actId="14100"/>
      <pc:docMkLst>
        <pc:docMk/>
      </pc:docMkLst>
      <pc:sldChg chg="addSp delSp modSp">
        <pc:chgData name="Akshit Singhala" userId="S::akshit.singhal@blend360.com::20f66cc5-d952-44de-bcf5-cf30996d1981" providerId="AD" clId="Web-{4AB3AFA8-DF1F-4129-BFBF-3B0D83F7F9C0}" dt="2023-03-19T17:40:26.766" v="25" actId="14100"/>
        <pc:sldMkLst>
          <pc:docMk/>
          <pc:sldMk cId="3723607525" sldId="264"/>
        </pc:sldMkLst>
        <pc:spChg chg="add del mod">
          <ac:chgData name="Akshit Singhala" userId="S::akshit.singhal@blend360.com::20f66cc5-d952-44de-bcf5-cf30996d1981" providerId="AD" clId="Web-{4AB3AFA8-DF1F-4129-BFBF-3B0D83F7F9C0}" dt="2023-03-19T17:40:13" v="21"/>
          <ac:spMkLst>
            <pc:docMk/>
            <pc:sldMk cId="3723607525" sldId="264"/>
            <ac:spMk id="12" creationId="{3DB48011-C699-C967-81ED-386755BD74B7}"/>
          </ac:spMkLst>
        </pc:spChg>
        <pc:picChg chg="del">
          <ac:chgData name="Akshit Singhala" userId="S::akshit.singhal@blend360.com::20f66cc5-d952-44de-bcf5-cf30996d1981" providerId="AD" clId="Web-{4AB3AFA8-DF1F-4129-BFBF-3B0D83F7F9C0}" dt="2023-03-19T17:38:23.915" v="0"/>
          <ac:picMkLst>
            <pc:docMk/>
            <pc:sldMk cId="3723607525" sldId="264"/>
            <ac:picMk id="4" creationId="{B509DAA7-EBB3-909D-3D6B-2A2CB5E289D4}"/>
          </ac:picMkLst>
        </pc:picChg>
        <pc:picChg chg="add mod">
          <ac:chgData name="Akshit Singhala" userId="S::akshit.singhal@blend360.com::20f66cc5-d952-44de-bcf5-cf30996d1981" providerId="AD" clId="Web-{4AB3AFA8-DF1F-4129-BFBF-3B0D83F7F9C0}" dt="2023-03-19T17:40:26.766" v="25" actId="14100"/>
          <ac:picMkLst>
            <pc:docMk/>
            <pc:sldMk cId="3723607525" sldId="264"/>
            <ac:picMk id="9" creationId="{72DAF1F2-BA4A-CB61-D693-D2EBDD650879}"/>
          </ac:picMkLst>
        </pc:picChg>
      </pc:sldChg>
    </pc:docChg>
  </pc:docChgLst>
  <pc:docChgLst>
    <pc:chgData name="Sai Jyosthna Yenumula" userId="S::saijyosthna.yenumula@blend360.com::264f42fc-fa8c-4fb6-8c46-d7440645c899" providerId="AD" clId="Web-{5564A5C8-901F-491B-8CEB-76102B8DB994}"/>
    <pc:docChg chg="modSld">
      <pc:chgData name="Sai Jyosthna Yenumula" userId="S::saijyosthna.yenumula@blend360.com::264f42fc-fa8c-4fb6-8c46-d7440645c899" providerId="AD" clId="Web-{5564A5C8-901F-491B-8CEB-76102B8DB994}" dt="2023-03-20T07:42:46.288" v="3" actId="20577"/>
      <pc:docMkLst>
        <pc:docMk/>
      </pc:docMkLst>
      <pc:sldChg chg="modSp">
        <pc:chgData name="Sai Jyosthna Yenumula" userId="S::saijyosthna.yenumula@blend360.com::264f42fc-fa8c-4fb6-8c46-d7440645c899" providerId="AD" clId="Web-{5564A5C8-901F-491B-8CEB-76102B8DB994}" dt="2023-03-20T07:42:46.288" v="3" actId="20577"/>
        <pc:sldMkLst>
          <pc:docMk/>
          <pc:sldMk cId="684395019" sldId="262"/>
        </pc:sldMkLst>
        <pc:spChg chg="mod">
          <ac:chgData name="Sai Jyosthna Yenumula" userId="S::saijyosthna.yenumula@blend360.com::264f42fc-fa8c-4fb6-8c46-d7440645c899" providerId="AD" clId="Web-{5564A5C8-901F-491B-8CEB-76102B8DB994}" dt="2023-03-20T07:42:46.288" v="3" actId="20577"/>
          <ac:spMkLst>
            <pc:docMk/>
            <pc:sldMk cId="684395019" sldId="262"/>
            <ac:spMk id="3" creationId="{46A4928F-D756-C0BA-DAC2-FA3A8FFA8AF9}"/>
          </ac:spMkLst>
        </pc:spChg>
      </pc:sldChg>
    </pc:docChg>
  </pc:docChgLst>
  <pc:docChgLst>
    <pc:chgData name="Sai Jyosthna Yenumula" userId="S::saijyosthna.yenumula@blend360.com::264f42fc-fa8c-4fb6-8c46-d7440645c899" providerId="AD" clId="Web-{B0917A31-8EFC-457A-8968-63BB559BB571}"/>
    <pc:docChg chg="modSld">
      <pc:chgData name="Sai Jyosthna Yenumula" userId="S::saijyosthna.yenumula@blend360.com::264f42fc-fa8c-4fb6-8c46-d7440645c899" providerId="AD" clId="Web-{B0917A31-8EFC-457A-8968-63BB559BB571}" dt="2023-03-20T07:29:59.292" v="7" actId="20577"/>
      <pc:docMkLst>
        <pc:docMk/>
      </pc:docMkLst>
      <pc:sldChg chg="modSp">
        <pc:chgData name="Sai Jyosthna Yenumula" userId="S::saijyosthna.yenumula@blend360.com::264f42fc-fa8c-4fb6-8c46-d7440645c899" providerId="AD" clId="Web-{B0917A31-8EFC-457A-8968-63BB559BB571}" dt="2023-03-20T07:18:03.785" v="3" actId="20577"/>
        <pc:sldMkLst>
          <pc:docMk/>
          <pc:sldMk cId="3723607525" sldId="264"/>
        </pc:sldMkLst>
        <pc:spChg chg="mod">
          <ac:chgData name="Sai Jyosthna Yenumula" userId="S::saijyosthna.yenumula@blend360.com::264f42fc-fa8c-4fb6-8c46-d7440645c899" providerId="AD" clId="Web-{B0917A31-8EFC-457A-8968-63BB559BB571}" dt="2023-03-20T07:18:03.785" v="3" actId="20577"/>
          <ac:spMkLst>
            <pc:docMk/>
            <pc:sldMk cId="3723607525" sldId="264"/>
            <ac:spMk id="3" creationId="{46A4928F-D756-C0BA-DAC2-FA3A8FFA8AF9}"/>
          </ac:spMkLst>
        </pc:spChg>
      </pc:sldChg>
      <pc:sldChg chg="modSp">
        <pc:chgData name="Sai Jyosthna Yenumula" userId="S::saijyosthna.yenumula@blend360.com::264f42fc-fa8c-4fb6-8c46-d7440645c899" providerId="AD" clId="Web-{B0917A31-8EFC-457A-8968-63BB559BB571}" dt="2023-03-20T07:29:59.292" v="7" actId="20577"/>
        <pc:sldMkLst>
          <pc:docMk/>
          <pc:sldMk cId="274134864" sldId="265"/>
        </pc:sldMkLst>
        <pc:spChg chg="mod">
          <ac:chgData name="Sai Jyosthna Yenumula" userId="S::saijyosthna.yenumula@blend360.com::264f42fc-fa8c-4fb6-8c46-d7440645c899" providerId="AD" clId="Web-{B0917A31-8EFC-457A-8968-63BB559BB571}" dt="2023-03-20T07:29:59.292" v="7" actId="20577"/>
          <ac:spMkLst>
            <pc:docMk/>
            <pc:sldMk cId="274134864" sldId="265"/>
            <ac:spMk id="3" creationId="{46A4928F-D756-C0BA-DAC2-FA3A8FFA8AF9}"/>
          </ac:spMkLst>
        </pc:spChg>
      </pc:sldChg>
    </pc:docChg>
  </pc:docChgLst>
  <pc:docChgLst>
    <pc:chgData name="Prudhviteja Cherukuri" userId="S::prudhviteja.cherukuri@blend360.com::fff8eeea-8d38-4c15-8584-ee87bf0f4ca9" providerId="AD" clId="Web-{4D6C8DD4-E937-4BE7-A157-3BC19AB6BF33}"/>
    <pc:docChg chg="addSld modSld sldOrd">
      <pc:chgData name="Prudhviteja Cherukuri" userId="S::prudhviteja.cherukuri@blend360.com::fff8eeea-8d38-4c15-8584-ee87bf0f4ca9" providerId="AD" clId="Web-{4D6C8DD4-E937-4BE7-A157-3BC19AB6BF33}" dt="2023-03-20T07:57:04.475" v="210" actId="20577"/>
      <pc:docMkLst>
        <pc:docMk/>
      </pc:docMkLst>
      <pc:sldChg chg="delSp modSp ord">
        <pc:chgData name="Prudhviteja Cherukuri" userId="S::prudhviteja.cherukuri@blend360.com::fff8eeea-8d38-4c15-8584-ee87bf0f4ca9" providerId="AD" clId="Web-{4D6C8DD4-E937-4BE7-A157-3BC19AB6BF33}" dt="2023-03-20T07:56:19.911" v="207" actId="14100"/>
        <pc:sldMkLst>
          <pc:docMk/>
          <pc:sldMk cId="3903292880" sldId="258"/>
        </pc:sldMkLst>
        <pc:spChg chg="mod">
          <ac:chgData name="Prudhviteja Cherukuri" userId="S::prudhviteja.cherukuri@blend360.com::fff8eeea-8d38-4c15-8584-ee87bf0f4ca9" providerId="AD" clId="Web-{4D6C8DD4-E937-4BE7-A157-3BC19AB6BF33}" dt="2023-03-20T07:56:19.911" v="207" actId="14100"/>
          <ac:spMkLst>
            <pc:docMk/>
            <pc:sldMk cId="3903292880" sldId="258"/>
            <ac:spMk id="4" creationId="{EC53AA4F-44AC-5354-1ACD-D9AB0791BF64}"/>
          </ac:spMkLst>
        </pc:spChg>
        <pc:spChg chg="del">
          <ac:chgData name="Prudhviteja Cherukuri" userId="S::prudhviteja.cherukuri@blend360.com::fff8eeea-8d38-4c15-8584-ee87bf0f4ca9" providerId="AD" clId="Web-{4D6C8DD4-E937-4BE7-A157-3BC19AB6BF33}" dt="2023-03-20T07:46:52.378" v="145"/>
          <ac:spMkLst>
            <pc:docMk/>
            <pc:sldMk cId="3903292880" sldId="258"/>
            <ac:spMk id="6" creationId="{0A16542E-D3A8-D530-5B1B-8A9BFC1EA3B1}"/>
          </ac:spMkLst>
        </pc:spChg>
      </pc:sldChg>
      <pc:sldChg chg="modSp">
        <pc:chgData name="Prudhviteja Cherukuri" userId="S::prudhviteja.cherukuri@blend360.com::fff8eeea-8d38-4c15-8584-ee87bf0f4ca9" providerId="AD" clId="Web-{4D6C8DD4-E937-4BE7-A157-3BC19AB6BF33}" dt="2023-03-20T07:57:04.475" v="210" actId="20577"/>
        <pc:sldMkLst>
          <pc:docMk/>
          <pc:sldMk cId="3744317367" sldId="259"/>
        </pc:sldMkLst>
        <pc:spChg chg="mod">
          <ac:chgData name="Prudhviteja Cherukuri" userId="S::prudhviteja.cherukuri@blend360.com::fff8eeea-8d38-4c15-8584-ee87bf0f4ca9" providerId="AD" clId="Web-{4D6C8DD4-E937-4BE7-A157-3BC19AB6BF33}" dt="2023-03-20T07:57:04.475" v="210" actId="20577"/>
          <ac:spMkLst>
            <pc:docMk/>
            <pc:sldMk cId="3744317367" sldId="259"/>
            <ac:spMk id="5" creationId="{086ABA74-DD74-E2EB-704F-BA2EB5FB7728}"/>
          </ac:spMkLst>
        </pc:spChg>
      </pc:sldChg>
      <pc:sldChg chg="modSp">
        <pc:chgData name="Prudhviteja Cherukuri" userId="S::prudhviteja.cherukuri@blend360.com::fff8eeea-8d38-4c15-8584-ee87bf0f4ca9" providerId="AD" clId="Web-{4D6C8DD4-E937-4BE7-A157-3BC19AB6BF33}" dt="2023-03-20T07:49:00.585" v="189" actId="20577"/>
        <pc:sldMkLst>
          <pc:docMk/>
          <pc:sldMk cId="3163636130" sldId="260"/>
        </pc:sldMkLst>
        <pc:spChg chg="mod">
          <ac:chgData name="Prudhviteja Cherukuri" userId="S::prudhviteja.cherukuri@blend360.com::fff8eeea-8d38-4c15-8584-ee87bf0f4ca9" providerId="AD" clId="Web-{4D6C8DD4-E937-4BE7-A157-3BC19AB6BF33}" dt="2023-03-20T07:49:00.585" v="189" actId="20577"/>
          <ac:spMkLst>
            <pc:docMk/>
            <pc:sldMk cId="3163636130" sldId="260"/>
            <ac:spMk id="3" creationId="{46A4928F-D756-C0BA-DAC2-FA3A8FFA8AF9}"/>
          </ac:spMkLst>
        </pc:spChg>
      </pc:sldChg>
      <pc:sldChg chg="modSp">
        <pc:chgData name="Prudhviteja Cherukuri" userId="S::prudhviteja.cherukuri@blend360.com::fff8eeea-8d38-4c15-8584-ee87bf0f4ca9" providerId="AD" clId="Web-{4D6C8DD4-E937-4BE7-A157-3BC19AB6BF33}" dt="2023-03-20T07:34:23.825" v="34" actId="20577"/>
        <pc:sldMkLst>
          <pc:docMk/>
          <pc:sldMk cId="1252182591" sldId="263"/>
        </pc:sldMkLst>
        <pc:spChg chg="mod">
          <ac:chgData name="Prudhviteja Cherukuri" userId="S::prudhviteja.cherukuri@blend360.com::fff8eeea-8d38-4c15-8584-ee87bf0f4ca9" providerId="AD" clId="Web-{4D6C8DD4-E937-4BE7-A157-3BC19AB6BF33}" dt="2023-03-20T07:34:23.825" v="34" actId="20577"/>
          <ac:spMkLst>
            <pc:docMk/>
            <pc:sldMk cId="1252182591" sldId="263"/>
            <ac:spMk id="3" creationId="{46A4928F-D756-C0BA-DAC2-FA3A8FFA8AF9}"/>
          </ac:spMkLst>
        </pc:spChg>
      </pc:sldChg>
      <pc:sldChg chg="modSp">
        <pc:chgData name="Prudhviteja Cherukuri" userId="S::prudhviteja.cherukuri@blend360.com::fff8eeea-8d38-4c15-8584-ee87bf0f4ca9" providerId="AD" clId="Web-{4D6C8DD4-E937-4BE7-A157-3BC19AB6BF33}" dt="2023-03-20T07:45:27.501" v="137" actId="20577"/>
        <pc:sldMkLst>
          <pc:docMk/>
          <pc:sldMk cId="757012660" sldId="266"/>
        </pc:sldMkLst>
        <pc:spChg chg="mod">
          <ac:chgData name="Prudhviteja Cherukuri" userId="S::prudhviteja.cherukuri@blend360.com::fff8eeea-8d38-4c15-8584-ee87bf0f4ca9" providerId="AD" clId="Web-{4D6C8DD4-E937-4BE7-A157-3BC19AB6BF33}" dt="2023-03-20T07:41:53.541" v="62" actId="20577"/>
          <ac:spMkLst>
            <pc:docMk/>
            <pc:sldMk cId="757012660" sldId="266"/>
            <ac:spMk id="3" creationId="{46A4928F-D756-C0BA-DAC2-FA3A8FFA8AF9}"/>
          </ac:spMkLst>
        </pc:spChg>
        <pc:spChg chg="mod">
          <ac:chgData name="Prudhviteja Cherukuri" userId="S::prudhviteja.cherukuri@blend360.com::fff8eeea-8d38-4c15-8584-ee87bf0f4ca9" providerId="AD" clId="Web-{4D6C8DD4-E937-4BE7-A157-3BC19AB6BF33}" dt="2023-03-20T07:45:27.501" v="137" actId="20577"/>
          <ac:spMkLst>
            <pc:docMk/>
            <pc:sldMk cId="757012660" sldId="266"/>
            <ac:spMk id="38" creationId="{DE3FB272-C168-9C1A-369E-0E56AF453198}"/>
          </ac:spMkLst>
        </pc:spChg>
      </pc:sldChg>
      <pc:sldChg chg="modSp new">
        <pc:chgData name="Prudhviteja Cherukuri" userId="S::prudhviteja.cherukuri@blend360.com::fff8eeea-8d38-4c15-8584-ee87bf0f4ca9" providerId="AD" clId="Web-{4D6C8DD4-E937-4BE7-A157-3BC19AB6BF33}" dt="2023-03-20T07:56:52.693" v="209" actId="20577"/>
        <pc:sldMkLst>
          <pc:docMk/>
          <pc:sldMk cId="1050467364" sldId="269"/>
        </pc:sldMkLst>
        <pc:spChg chg="mod">
          <ac:chgData name="Prudhviteja Cherukuri" userId="S::prudhviteja.cherukuri@blend360.com::fff8eeea-8d38-4c15-8584-ee87bf0f4ca9" providerId="AD" clId="Web-{4D6C8DD4-E937-4BE7-A157-3BC19AB6BF33}" dt="2023-03-20T07:56:52.693" v="209" actId="20577"/>
          <ac:spMkLst>
            <pc:docMk/>
            <pc:sldMk cId="1050467364" sldId="269"/>
            <ac:spMk id="2" creationId="{A31F73CC-EB06-303C-C6F7-AC8DD501014A}"/>
          </ac:spMkLst>
        </pc:spChg>
        <pc:spChg chg="mod">
          <ac:chgData name="Prudhviteja Cherukuri" userId="S::prudhviteja.cherukuri@blend360.com::fff8eeea-8d38-4c15-8584-ee87bf0f4ca9" providerId="AD" clId="Web-{4D6C8DD4-E937-4BE7-A157-3BC19AB6BF33}" dt="2023-03-20T07:56:02.457" v="206" actId="1076"/>
          <ac:spMkLst>
            <pc:docMk/>
            <pc:sldMk cId="1050467364" sldId="269"/>
            <ac:spMk id="3" creationId="{96B11419-9AAB-C27C-A7E5-31166445CDD4}"/>
          </ac:spMkLst>
        </pc:spChg>
      </pc:sldChg>
    </pc:docChg>
  </pc:docChgLst>
  <pc:docChgLst>
    <pc:chgData name="Prudhviteja Cherukuri" userId="S::prudhviteja.cherukuri@blend360.com::fff8eeea-8d38-4c15-8584-ee87bf0f4ca9" providerId="AD" clId="Web-{FDB7D1D8-38E5-482A-9CB2-2593B8EA8D7D}"/>
    <pc:docChg chg="modSld">
      <pc:chgData name="Prudhviteja Cherukuri" userId="S::prudhviteja.cherukuri@blend360.com::fff8eeea-8d38-4c15-8584-ee87bf0f4ca9" providerId="AD" clId="Web-{FDB7D1D8-38E5-482A-9CB2-2593B8EA8D7D}" dt="2023-03-20T08:38:01.406" v="9" actId="20577"/>
      <pc:docMkLst>
        <pc:docMk/>
      </pc:docMkLst>
      <pc:sldChg chg="modSp">
        <pc:chgData name="Prudhviteja Cherukuri" userId="S::prudhviteja.cherukuri@blend360.com::fff8eeea-8d38-4c15-8584-ee87bf0f4ca9" providerId="AD" clId="Web-{FDB7D1D8-38E5-482A-9CB2-2593B8EA8D7D}" dt="2023-03-20T08:38:01.406" v="9" actId="20577"/>
        <pc:sldMkLst>
          <pc:docMk/>
          <pc:sldMk cId="757012660" sldId="266"/>
        </pc:sldMkLst>
        <pc:spChg chg="mod">
          <ac:chgData name="Prudhviteja Cherukuri" userId="S::prudhviteja.cherukuri@blend360.com::fff8eeea-8d38-4c15-8584-ee87bf0f4ca9" providerId="AD" clId="Web-{FDB7D1D8-38E5-482A-9CB2-2593B8EA8D7D}" dt="2023-03-20T08:38:01.406" v="9" actId="20577"/>
          <ac:spMkLst>
            <pc:docMk/>
            <pc:sldMk cId="757012660" sldId="266"/>
            <ac:spMk id="3" creationId="{46A4928F-D756-C0BA-DAC2-FA3A8FFA8AF9}"/>
          </ac:spMkLst>
        </pc:spChg>
      </pc:sldChg>
    </pc:docChg>
  </pc:docChgLst>
  <pc:docChgLst>
    <pc:chgData name="Akshit Singhala" userId="S::akshit.singhal@blend360.com::20f66cc5-d952-44de-bcf5-cf30996d1981" providerId="AD" clId="Web-{AC0C93FD-FD9B-465F-9705-3CA2E381EBAD}"/>
    <pc:docChg chg="modSld">
      <pc:chgData name="Akshit Singhala" userId="S::akshit.singhal@blend360.com::20f66cc5-d952-44de-bcf5-cf30996d1981" providerId="AD" clId="Web-{AC0C93FD-FD9B-465F-9705-3CA2E381EBAD}" dt="2023-03-20T08:16:45.044" v="5" actId="14100"/>
      <pc:docMkLst>
        <pc:docMk/>
      </pc:docMkLst>
      <pc:sldChg chg="modSp">
        <pc:chgData name="Akshit Singhala" userId="S::akshit.singhal@blend360.com::20f66cc5-d952-44de-bcf5-cf30996d1981" providerId="AD" clId="Web-{AC0C93FD-FD9B-465F-9705-3CA2E381EBAD}" dt="2023-03-20T08:16:45.044" v="5" actId="14100"/>
        <pc:sldMkLst>
          <pc:docMk/>
          <pc:sldMk cId="3163636130" sldId="260"/>
        </pc:sldMkLst>
        <pc:spChg chg="mod">
          <ac:chgData name="Akshit Singhala" userId="S::akshit.singhal@blend360.com::20f66cc5-d952-44de-bcf5-cf30996d1981" providerId="AD" clId="Web-{AC0C93FD-FD9B-465F-9705-3CA2E381EBAD}" dt="2023-03-20T08:16:45.044" v="5" actId="14100"/>
          <ac:spMkLst>
            <pc:docMk/>
            <pc:sldMk cId="3163636130" sldId="260"/>
            <ac:spMk id="18" creationId="{7DB940B4-275E-6634-BFEB-373151DCA2C5}"/>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091" y="365126"/>
            <a:ext cx="1051581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091" y="1771650"/>
            <a:ext cx="1051581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8E210FC-A449-4BF4-A850-DC6C2145647C}"/>
              </a:ext>
            </a:extLst>
          </p:cNvPr>
          <p:cNvSpPr>
            <a:spLocks noGrp="1"/>
          </p:cNvSpPr>
          <p:nvPr>
            <p:ph type="pic" sz="quarter" idx="12"/>
          </p:nvPr>
        </p:nvSpPr>
        <p:spPr>
          <a:xfrm>
            <a:off x="1" y="0"/>
            <a:ext cx="12191999" cy="6858000"/>
          </a:xfrm>
          <a:prstGeom prst="rect">
            <a:avLst/>
          </a:prstGeom>
          <a:pattFill prst="pct5">
            <a:fgClr>
              <a:srgbClr val="1D1C22"/>
            </a:fgClr>
            <a:bgClr>
              <a:schemeClr val="tx1"/>
            </a:bgClr>
          </a:pattFill>
        </p:spPr>
        <p:txBody>
          <a:bodyPr wrap="square">
            <a:noAutofit/>
          </a:bodyPr>
          <a:lstStyle>
            <a:lvl1pPr>
              <a:defRPr sz="1200">
                <a:solidFill>
                  <a:schemeClr val="bg1"/>
                </a:solidFill>
                <a:latin typeface="Montserrat" panose="00000500000000000000" pitchFamily="2" charset="0"/>
                <a:cs typeface="Arial" panose="020B0604020202020204" pitchFamily="34" charset="0"/>
              </a:defRPr>
            </a:lvl1pPr>
          </a:lstStyle>
          <a:p>
            <a:endParaRPr lang="en-US"/>
          </a:p>
        </p:txBody>
      </p:sp>
      <p:grpSp>
        <p:nvGrpSpPr>
          <p:cNvPr id="30" name="Group 29">
            <a:extLst>
              <a:ext uri="{FF2B5EF4-FFF2-40B4-BE49-F238E27FC236}">
                <a16:creationId xmlns:a16="http://schemas.microsoft.com/office/drawing/2014/main" id="{EEB7B0C5-9B54-C072-A538-C46AD73D3B49}"/>
              </a:ext>
            </a:extLst>
          </p:cNvPr>
          <p:cNvGrpSpPr/>
          <p:nvPr userDrawn="1"/>
        </p:nvGrpSpPr>
        <p:grpSpPr>
          <a:xfrm>
            <a:off x="9937885" y="6473443"/>
            <a:ext cx="619143" cy="206058"/>
            <a:chOff x="9939179" y="6473443"/>
            <a:chExt cx="619224" cy="206058"/>
          </a:xfrm>
        </p:grpSpPr>
        <p:sp>
          <p:nvSpPr>
            <p:cNvPr id="31" name="Freeform: Shape 30">
              <a:extLst>
                <a:ext uri="{FF2B5EF4-FFF2-40B4-BE49-F238E27FC236}">
                  <a16:creationId xmlns:a16="http://schemas.microsoft.com/office/drawing/2014/main" id="{B23BA74B-5DDA-2F58-1611-00A052EE3752}"/>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32" name="Freeform: Shape 31">
              <a:extLst>
                <a:ext uri="{FF2B5EF4-FFF2-40B4-BE49-F238E27FC236}">
                  <a16:creationId xmlns:a16="http://schemas.microsoft.com/office/drawing/2014/main" id="{BFCD0D21-FC24-4945-E7BC-B702E13CDAB5}"/>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33" name="Freeform: Shape 32">
              <a:extLst>
                <a:ext uri="{FF2B5EF4-FFF2-40B4-BE49-F238E27FC236}">
                  <a16:creationId xmlns:a16="http://schemas.microsoft.com/office/drawing/2014/main" id="{CF711F19-1225-79B6-BBA1-003DB18114C0}"/>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34" name="Freeform: Shape 33">
              <a:extLst>
                <a:ext uri="{FF2B5EF4-FFF2-40B4-BE49-F238E27FC236}">
                  <a16:creationId xmlns:a16="http://schemas.microsoft.com/office/drawing/2014/main" id="{470EE402-39B5-2AFE-7E33-4FAC8515AAEC}"/>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35" name="Freeform: Shape 34">
              <a:extLst>
                <a:ext uri="{FF2B5EF4-FFF2-40B4-BE49-F238E27FC236}">
                  <a16:creationId xmlns:a16="http://schemas.microsoft.com/office/drawing/2014/main" id="{D2E79180-B663-849C-1609-1D870629E038}"/>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36" name="Freeform: Shape 35">
              <a:extLst>
                <a:ext uri="{FF2B5EF4-FFF2-40B4-BE49-F238E27FC236}">
                  <a16:creationId xmlns:a16="http://schemas.microsoft.com/office/drawing/2014/main" id="{44E3DE30-36CD-B555-2E5C-C0BF18349B27}"/>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37" name="Freeform: Shape 36">
              <a:extLst>
                <a:ext uri="{FF2B5EF4-FFF2-40B4-BE49-F238E27FC236}">
                  <a16:creationId xmlns:a16="http://schemas.microsoft.com/office/drawing/2014/main" id="{2C895D75-F0E3-C526-3D80-E48B6702F4D8}"/>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38" name="Freeform: Shape 37">
              <a:extLst>
                <a:ext uri="{FF2B5EF4-FFF2-40B4-BE49-F238E27FC236}">
                  <a16:creationId xmlns:a16="http://schemas.microsoft.com/office/drawing/2014/main" id="{FE2286AE-0376-C893-ECE9-2A84EF0617EF}"/>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39" name="Freeform: Shape 38">
              <a:extLst>
                <a:ext uri="{FF2B5EF4-FFF2-40B4-BE49-F238E27FC236}">
                  <a16:creationId xmlns:a16="http://schemas.microsoft.com/office/drawing/2014/main" id="{05512940-0E0E-7AF1-2A0D-E0C12C371E50}"/>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40" name="Freeform: Shape 39">
              <a:extLst>
                <a:ext uri="{FF2B5EF4-FFF2-40B4-BE49-F238E27FC236}">
                  <a16:creationId xmlns:a16="http://schemas.microsoft.com/office/drawing/2014/main" id="{34154DB1-9A2E-6520-45AE-1A5BC17664DE}"/>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41" name="Freeform: Shape 40">
              <a:extLst>
                <a:ext uri="{FF2B5EF4-FFF2-40B4-BE49-F238E27FC236}">
                  <a16:creationId xmlns:a16="http://schemas.microsoft.com/office/drawing/2014/main" id="{6EBC1DCD-9570-8469-B1AB-D10E604E5360}"/>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2" name="TextBox 41">
            <a:extLst>
              <a:ext uri="{FF2B5EF4-FFF2-40B4-BE49-F238E27FC236}">
                <a16:creationId xmlns:a16="http://schemas.microsoft.com/office/drawing/2014/main" id="{453CB7FB-E986-7C05-A713-185430C6506D}"/>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37569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6" name="Rectangle 5">
            <a:extLst>
              <a:ext uri="{FF2B5EF4-FFF2-40B4-BE49-F238E27FC236}">
                <a16:creationId xmlns:a16="http://schemas.microsoft.com/office/drawing/2014/main" id="{C3184865-9CAB-DBC7-2098-1A1F00189F59}"/>
              </a:ext>
            </a:extLst>
          </p:cNvPr>
          <p:cNvSpPr/>
          <p:nvPr userDrawn="1"/>
        </p:nvSpPr>
        <p:spPr>
          <a:xfrm>
            <a:off x="0" y="0"/>
            <a:ext cx="590126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Rectangle 7">
            <a:extLst>
              <a:ext uri="{FF2B5EF4-FFF2-40B4-BE49-F238E27FC236}">
                <a16:creationId xmlns:a16="http://schemas.microsoft.com/office/drawing/2014/main" id="{4D16BDBA-67F7-228C-456D-9D23F4BDF07F}"/>
              </a:ext>
            </a:extLst>
          </p:cNvPr>
          <p:cNvSpPr/>
          <p:nvPr userDrawn="1"/>
        </p:nvSpPr>
        <p:spPr>
          <a:xfrm flipV="1">
            <a:off x="1090359" y="1159430"/>
            <a:ext cx="452522" cy="50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9" name="Title 5">
            <a:extLst>
              <a:ext uri="{FF2B5EF4-FFF2-40B4-BE49-F238E27FC236}">
                <a16:creationId xmlns:a16="http://schemas.microsoft.com/office/drawing/2014/main" id="{ABD6D036-0303-92E3-0B0C-543A35F510F0}"/>
              </a:ext>
            </a:extLst>
          </p:cNvPr>
          <p:cNvSpPr>
            <a:spLocks noGrp="1"/>
          </p:cNvSpPr>
          <p:nvPr>
            <p:ph type="title"/>
          </p:nvPr>
        </p:nvSpPr>
        <p:spPr>
          <a:xfrm>
            <a:off x="838091" y="1333846"/>
            <a:ext cx="3860046" cy="1325563"/>
          </a:xfrm>
          <a:prstGeom prst="rect">
            <a:avLst/>
          </a:prstGeom>
        </p:spPr>
        <p:txBody>
          <a:bodyPr/>
          <a:lstStyle>
            <a:lvl1pPr>
              <a:defRPr sz="3200"/>
            </a:lvl1pPr>
          </a:lstStyle>
          <a:p>
            <a:r>
              <a:rPr lang="en-US"/>
              <a:t>Click to edit Master title style</a:t>
            </a:r>
            <a:endParaRPr lang="en-IN"/>
          </a:p>
        </p:txBody>
      </p:sp>
      <p:sp>
        <p:nvSpPr>
          <p:cNvPr id="5" name="Text Placeholder 4">
            <a:extLst>
              <a:ext uri="{FF2B5EF4-FFF2-40B4-BE49-F238E27FC236}">
                <a16:creationId xmlns:a16="http://schemas.microsoft.com/office/drawing/2014/main" id="{BD8E038F-917B-4F06-657C-44C35DC5EF33}"/>
              </a:ext>
            </a:extLst>
          </p:cNvPr>
          <p:cNvSpPr>
            <a:spLocks noGrp="1"/>
          </p:cNvSpPr>
          <p:nvPr>
            <p:ph type="body" sz="quarter" idx="10"/>
          </p:nvPr>
        </p:nvSpPr>
        <p:spPr>
          <a:xfrm>
            <a:off x="6499967" y="947738"/>
            <a:ext cx="5036481" cy="5029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60039095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359" y="1159430"/>
            <a:ext cx="452522"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091" y="1333846"/>
            <a:ext cx="3860046"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1206" cy="6858000"/>
          </a:xfrm>
          <a:prstGeom prst="rect">
            <a:avLst/>
          </a:prstGeom>
          <a:gradFill>
            <a:gsLst>
              <a:gs pos="0">
                <a:schemeClr val="bg2"/>
              </a:gs>
              <a:gs pos="45000">
                <a:srgbClr val="08083B"/>
              </a:gs>
              <a:gs pos="100000">
                <a:schemeClr val="bg2">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7885" y="6473443"/>
            <a:ext cx="619143"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091" y="500929"/>
            <a:ext cx="6041647" cy="1300713"/>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Tree>
    <p:extLst>
      <p:ext uri="{BB962C8B-B14F-4D97-AF65-F5344CB8AC3E}">
        <p14:creationId xmlns:p14="http://schemas.microsoft.com/office/powerpoint/2010/main" val="1333202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1"/>
            <a:ext cx="12191999"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1206" cy="6858000"/>
          </a:xfrm>
          <a:prstGeom prst="rect">
            <a:avLst/>
          </a:prstGeom>
          <a:gradFill>
            <a:gsLst>
              <a:gs pos="0">
                <a:schemeClr val="bg2"/>
              </a:gs>
              <a:gs pos="45000">
                <a:srgbClr val="08083B"/>
              </a:gs>
              <a:gs pos="10000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7885" y="6473443"/>
            <a:ext cx="619143"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091" y="500929"/>
            <a:ext cx="1044105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5531718" y="1730025"/>
            <a:ext cx="5747431"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pecial Inf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6DA1B-6EEB-4910-DF24-5B000F98BD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0412" cy="6858000"/>
          </a:xfrm>
          <a:prstGeom prst="rect">
            <a:avLst/>
          </a:prstGeom>
        </p:spPr>
      </p:pic>
      <p:sp>
        <p:nvSpPr>
          <p:cNvPr id="5" name="Rectangle 4">
            <a:extLst>
              <a:ext uri="{FF2B5EF4-FFF2-40B4-BE49-F238E27FC236}">
                <a16:creationId xmlns:a16="http://schemas.microsoft.com/office/drawing/2014/main" id="{1BDC1B53-E6A6-698A-E424-53572177F90C}"/>
              </a:ext>
            </a:extLst>
          </p:cNvPr>
          <p:cNvSpPr/>
          <p:nvPr userDrawn="1"/>
        </p:nvSpPr>
        <p:spPr>
          <a:xfrm>
            <a:off x="0" y="-1"/>
            <a:ext cx="12191206"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2" name="Title 1">
            <a:extLst>
              <a:ext uri="{FF2B5EF4-FFF2-40B4-BE49-F238E27FC236}">
                <a16:creationId xmlns:a16="http://schemas.microsoft.com/office/drawing/2014/main" id="{CC9CE13F-CCA7-3B45-0E59-645E64F3B7A4}"/>
              </a:ext>
            </a:extLst>
          </p:cNvPr>
          <p:cNvSpPr>
            <a:spLocks noGrp="1"/>
          </p:cNvSpPr>
          <p:nvPr>
            <p:ph type="title"/>
          </p:nvPr>
        </p:nvSpPr>
        <p:spPr>
          <a:xfrm>
            <a:off x="1668246" y="2766219"/>
            <a:ext cx="8855509" cy="1325563"/>
          </a:xfrm>
          <a:prstGeom prst="rect">
            <a:avLst/>
          </a:prstGeom>
        </p:spPr>
        <p:txBody>
          <a:bodyPr anchor="ctr"/>
          <a:lstStyle>
            <a:lvl1pPr algn="ctr">
              <a:defRPr sz="2800"/>
            </a:lvl1pPr>
          </a:lstStyle>
          <a:p>
            <a:r>
              <a:rPr lang="en-US"/>
              <a:t>Click to edit Master title style</a:t>
            </a:r>
            <a:endParaRPr lang="en-IN"/>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7885" y="6473443"/>
            <a:ext cx="619143"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sz="1800"/>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sz="1800"/>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sz="1800"/>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sz="1800"/>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sz="1800"/>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sz="1800"/>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sz="1800"/>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sz="1800"/>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sz="1800"/>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sz="1800"/>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sz="1800"/>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1337804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415797-251E-9BFA-5C7C-CEEF663B41B3}"/>
              </a:ext>
            </a:extLst>
          </p:cNvPr>
          <p:cNvSpPr>
            <a:spLocks noGrp="1"/>
          </p:cNvSpPr>
          <p:nvPr>
            <p:ph type="title"/>
          </p:nvPr>
        </p:nvSpPr>
        <p:spPr>
          <a:xfrm>
            <a:off x="838091" y="435776"/>
            <a:ext cx="10515818" cy="341045"/>
          </a:xfrm>
          <a:prstGeom prst="rect">
            <a:avLst/>
          </a:prstGeom>
        </p:spPr>
        <p:txBody>
          <a:bodyPr/>
          <a:lstStyle>
            <a:lvl1pPr>
              <a:defRPr sz="2400"/>
            </a:lvl1pPr>
          </a:lstStyle>
          <a:p>
            <a:r>
              <a:rPr lang="en-US"/>
              <a:t>Click to edit Master title style</a:t>
            </a:r>
            <a:endParaRPr lang="en-IN"/>
          </a:p>
        </p:txBody>
      </p:sp>
      <p:sp>
        <p:nvSpPr>
          <p:cNvPr id="7" name="Rectangle 6">
            <a:extLst>
              <a:ext uri="{FF2B5EF4-FFF2-40B4-BE49-F238E27FC236}">
                <a16:creationId xmlns:a16="http://schemas.microsoft.com/office/drawing/2014/main" id="{5C0099C9-A0E4-9218-3C36-1A58029CC009}"/>
              </a:ext>
            </a:extLst>
          </p:cNvPr>
          <p:cNvSpPr/>
          <p:nvPr userDrawn="1"/>
        </p:nvSpPr>
        <p:spPr>
          <a:xfrm>
            <a:off x="1007242" y="298021"/>
            <a:ext cx="36088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091" y="1476375"/>
            <a:ext cx="10515818" cy="4327525"/>
          </a:xfrm>
          <a:prstGeom prst="rect">
            <a:avLst/>
          </a:prstGeom>
        </p:spPr>
        <p:txBody>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51398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Sepe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FF2E2-0534-2DF0-890D-E30E35887E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0412" cy="6858000"/>
          </a:xfrm>
          <a:prstGeom prst="rect">
            <a:avLst/>
          </a:prstGeom>
        </p:spPr>
      </p:pic>
      <p:sp>
        <p:nvSpPr>
          <p:cNvPr id="4" name="Rectangle 3">
            <a:extLst>
              <a:ext uri="{FF2B5EF4-FFF2-40B4-BE49-F238E27FC236}">
                <a16:creationId xmlns:a16="http://schemas.microsoft.com/office/drawing/2014/main" id="{46D6B22A-FF43-F7C0-8507-FA18CF5226EB}"/>
              </a:ext>
            </a:extLst>
          </p:cNvPr>
          <p:cNvSpPr/>
          <p:nvPr userDrawn="1"/>
        </p:nvSpPr>
        <p:spPr>
          <a:xfrm>
            <a:off x="0" y="0"/>
            <a:ext cx="12191206"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8" name="Rectangle 7">
            <a:extLst>
              <a:ext uri="{FF2B5EF4-FFF2-40B4-BE49-F238E27FC236}">
                <a16:creationId xmlns:a16="http://schemas.microsoft.com/office/drawing/2014/main" id="{2C513CC5-5A76-75E1-8BFD-FC8D52AF31DC}"/>
              </a:ext>
            </a:extLst>
          </p:cNvPr>
          <p:cNvSpPr/>
          <p:nvPr userDrawn="1"/>
        </p:nvSpPr>
        <p:spPr>
          <a:xfrm>
            <a:off x="1129428" y="1940977"/>
            <a:ext cx="45270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9" name="Title 8">
            <a:extLst>
              <a:ext uri="{FF2B5EF4-FFF2-40B4-BE49-F238E27FC236}">
                <a16:creationId xmlns:a16="http://schemas.microsoft.com/office/drawing/2014/main" id="{07B3E07E-3BBB-0104-E7DD-1FAF16D02DCE}"/>
              </a:ext>
            </a:extLst>
          </p:cNvPr>
          <p:cNvSpPr>
            <a:spLocks noGrp="1"/>
          </p:cNvSpPr>
          <p:nvPr>
            <p:ph type="title" hasCustomPrompt="1"/>
          </p:nvPr>
        </p:nvSpPr>
        <p:spPr>
          <a:xfrm>
            <a:off x="1129428" y="2131731"/>
            <a:ext cx="5895146" cy="1325563"/>
          </a:xfrm>
          <a:prstGeom prst="rect">
            <a:avLst/>
          </a:prstGeom>
        </p:spPr>
        <p:txBody>
          <a:bodyPr/>
          <a:lstStyle>
            <a:lvl1pPr marL="0" algn="l" defTabSz="457154" rtl="0" eaLnBrk="1" latinLnBrk="0" hangingPunct="1">
              <a:defRPr lang="en-IN" sz="3600" kern="1200" dirty="0">
                <a:solidFill>
                  <a:schemeClr val="bg1"/>
                </a:solidFill>
                <a:latin typeface="+mj-lt"/>
                <a:ea typeface="+mn-ea"/>
                <a:cs typeface="+mn-cs"/>
              </a:defRPr>
            </a:lvl1pPr>
          </a:lstStyle>
          <a:p>
            <a:r>
              <a:rPr lang="en-US"/>
              <a:t>CLICK TO EDIT MASTER TITLE STYLE</a:t>
            </a:r>
            <a:endParaRPr lang="en-IN"/>
          </a:p>
        </p:txBody>
      </p:sp>
      <p:sp>
        <p:nvSpPr>
          <p:cNvPr id="11" name="Text Placeholder 10">
            <a:extLst>
              <a:ext uri="{FF2B5EF4-FFF2-40B4-BE49-F238E27FC236}">
                <a16:creationId xmlns:a16="http://schemas.microsoft.com/office/drawing/2014/main" id="{0F814A2D-59CD-F845-3464-3D46E742EEB4}"/>
              </a:ext>
            </a:extLst>
          </p:cNvPr>
          <p:cNvSpPr>
            <a:spLocks noGrp="1"/>
          </p:cNvSpPr>
          <p:nvPr>
            <p:ph type="body" sz="quarter" idx="10"/>
          </p:nvPr>
        </p:nvSpPr>
        <p:spPr>
          <a:xfrm>
            <a:off x="1130153" y="3557064"/>
            <a:ext cx="4966641" cy="1325563"/>
          </a:xfrm>
          <a:prstGeom prst="rect">
            <a:avLst/>
          </a:prstGeom>
        </p:spPr>
        <p:txBody>
          <a:bodyPr/>
          <a:lstStyle>
            <a:lvl1pPr>
              <a:defRPr lang="en-US" sz="12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IN"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7189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1264A91-57AD-4E40-43F6-1744BDDE001F}"/>
              </a:ext>
            </a:extLst>
          </p:cNvPr>
          <p:cNvSpPr>
            <a:spLocks noGrp="1"/>
          </p:cNvSpPr>
          <p:nvPr>
            <p:ph type="pic" sz="quarter" idx="10"/>
          </p:nvPr>
        </p:nvSpPr>
        <p:spPr>
          <a:xfrm>
            <a:off x="0" y="0"/>
            <a:ext cx="12192000" cy="6858000"/>
          </a:xfrm>
          <a:prstGeom prst="rect">
            <a:avLst/>
          </a:prstGeom>
        </p:spPr>
        <p:txBody>
          <a:bodyPr/>
          <a:lstStyle/>
          <a:p>
            <a:endParaRPr lang="en-ID"/>
          </a:p>
        </p:txBody>
      </p:sp>
      <p:pic>
        <p:nvPicPr>
          <p:cNvPr id="2" name="Graphic 1">
            <a:extLst>
              <a:ext uri="{FF2B5EF4-FFF2-40B4-BE49-F238E27FC236}">
                <a16:creationId xmlns:a16="http://schemas.microsoft.com/office/drawing/2014/main" id="{9F32927F-0AF3-F235-4EF3-D6A612170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7885" y="6473338"/>
            <a:ext cx="617905" cy="206891"/>
          </a:xfrm>
          <a:prstGeom prst="rect">
            <a:avLst/>
          </a:prstGeom>
        </p:spPr>
      </p:pic>
      <p:sp>
        <p:nvSpPr>
          <p:cNvPr id="4" name="TextBox 3">
            <a:extLst>
              <a:ext uri="{FF2B5EF4-FFF2-40B4-BE49-F238E27FC236}">
                <a16:creationId xmlns:a16="http://schemas.microsoft.com/office/drawing/2014/main" id="{C14BF06A-8B28-FD56-3BF6-A29E7231D66D}"/>
              </a:ext>
            </a:extLst>
          </p:cNvPr>
          <p:cNvSpPr txBox="1"/>
          <p:nvPr userDrawn="1"/>
        </p:nvSpPr>
        <p:spPr>
          <a:xfrm>
            <a:off x="10555789" y="6477896"/>
            <a:ext cx="1414519"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846494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lideAdd17">
    <p:spTree>
      <p:nvGrpSpPr>
        <p:cNvPr id="1" name=""/>
        <p:cNvGrpSpPr/>
        <p:nvPr/>
      </p:nvGrpSpPr>
      <p:grpSpPr>
        <a:xfrm>
          <a:off x="0" y="0"/>
          <a:ext cx="0" cy="0"/>
          <a:chOff x="0" y="0"/>
          <a:chExt cx="0" cy="0"/>
        </a:xfrm>
      </p:grpSpPr>
      <p:sp>
        <p:nvSpPr>
          <p:cNvPr id="15" name="PpHolder1">
            <a:extLst>
              <a:ext uri="{FF2B5EF4-FFF2-40B4-BE49-F238E27FC236}">
                <a16:creationId xmlns:a16="http://schemas.microsoft.com/office/drawing/2014/main" id="{930504E4-3552-95EE-0FE9-EB7496F53335}"/>
              </a:ext>
            </a:extLst>
          </p:cNvPr>
          <p:cNvSpPr>
            <a:spLocks noGrp="1"/>
          </p:cNvSpPr>
          <p:nvPr>
            <p:ph type="pic" sz="quarter" idx="13"/>
          </p:nvPr>
        </p:nvSpPr>
        <p:spPr>
          <a:xfrm>
            <a:off x="9158022" y="290778"/>
            <a:ext cx="2743202"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
        <p:nvSpPr>
          <p:cNvPr id="13" name="PpHolder2">
            <a:extLst>
              <a:ext uri="{FF2B5EF4-FFF2-40B4-BE49-F238E27FC236}">
                <a16:creationId xmlns:a16="http://schemas.microsoft.com/office/drawing/2014/main" id="{C22B3B0D-C689-147F-87CD-DBAC4DE4F337}"/>
              </a:ext>
            </a:extLst>
          </p:cNvPr>
          <p:cNvSpPr>
            <a:spLocks noGrp="1"/>
          </p:cNvSpPr>
          <p:nvPr>
            <p:ph type="pic" sz="quarter" idx="12"/>
          </p:nvPr>
        </p:nvSpPr>
        <p:spPr>
          <a:xfrm>
            <a:off x="3246880" y="290778"/>
            <a:ext cx="2743202"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
        <p:nvSpPr>
          <p:cNvPr id="11" name="PpHolder3">
            <a:extLst>
              <a:ext uri="{FF2B5EF4-FFF2-40B4-BE49-F238E27FC236}">
                <a16:creationId xmlns:a16="http://schemas.microsoft.com/office/drawing/2014/main" id="{3EAAAA2E-5CA1-88DA-DC2E-D2A13A9DC174}"/>
              </a:ext>
            </a:extLst>
          </p:cNvPr>
          <p:cNvSpPr>
            <a:spLocks noGrp="1"/>
          </p:cNvSpPr>
          <p:nvPr>
            <p:ph type="pic" sz="quarter" idx="11"/>
          </p:nvPr>
        </p:nvSpPr>
        <p:spPr>
          <a:xfrm>
            <a:off x="290780" y="290778"/>
            <a:ext cx="2743203" cy="6276444"/>
          </a:xfrm>
          <a:custGeom>
            <a:avLst/>
            <a:gdLst>
              <a:gd name="connsiteX0" fmla="*/ 0 w 2743203"/>
              <a:gd name="connsiteY0" fmla="*/ 0 h 6276444"/>
              <a:gd name="connsiteX1" fmla="*/ 2743203 w 2743203"/>
              <a:gd name="connsiteY1" fmla="*/ 0 h 6276444"/>
              <a:gd name="connsiteX2" fmla="*/ 2743203 w 2743203"/>
              <a:gd name="connsiteY2" fmla="*/ 6276444 h 6276444"/>
              <a:gd name="connsiteX3" fmla="*/ 0 w 2743203"/>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3" h="6276444">
                <a:moveTo>
                  <a:pt x="0" y="0"/>
                </a:moveTo>
                <a:lnTo>
                  <a:pt x="2743203" y="0"/>
                </a:lnTo>
                <a:lnTo>
                  <a:pt x="2743203"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
        <p:nvSpPr>
          <p:cNvPr id="9" name="PpHolder4">
            <a:extLst>
              <a:ext uri="{FF2B5EF4-FFF2-40B4-BE49-F238E27FC236}">
                <a16:creationId xmlns:a16="http://schemas.microsoft.com/office/drawing/2014/main" id="{7446C9D5-9CBC-9DD6-705F-4360F8425F80}"/>
              </a:ext>
            </a:extLst>
          </p:cNvPr>
          <p:cNvSpPr>
            <a:spLocks noGrp="1"/>
          </p:cNvSpPr>
          <p:nvPr userDrawn="1">
            <p:ph type="pic" sz="quarter" idx="10"/>
          </p:nvPr>
        </p:nvSpPr>
        <p:spPr>
          <a:xfrm>
            <a:off x="6202097" y="290778"/>
            <a:ext cx="2743202" cy="6276444"/>
          </a:xfrm>
          <a:custGeom>
            <a:avLst/>
            <a:gdLst>
              <a:gd name="connsiteX0" fmla="*/ 0 w 2743202"/>
              <a:gd name="connsiteY0" fmla="*/ 0 h 6276444"/>
              <a:gd name="connsiteX1" fmla="*/ 2743202 w 2743202"/>
              <a:gd name="connsiteY1" fmla="*/ 0 h 6276444"/>
              <a:gd name="connsiteX2" fmla="*/ 2743202 w 2743202"/>
              <a:gd name="connsiteY2" fmla="*/ 6276444 h 6276444"/>
              <a:gd name="connsiteX3" fmla="*/ 0 w 2743202"/>
              <a:gd name="connsiteY3" fmla="*/ 6276444 h 6276444"/>
            </a:gdLst>
            <a:ahLst/>
            <a:cxnLst>
              <a:cxn ang="0">
                <a:pos x="connsiteX0" y="connsiteY0"/>
              </a:cxn>
              <a:cxn ang="0">
                <a:pos x="connsiteX1" y="connsiteY1"/>
              </a:cxn>
              <a:cxn ang="0">
                <a:pos x="connsiteX2" y="connsiteY2"/>
              </a:cxn>
              <a:cxn ang="0">
                <a:pos x="connsiteX3" y="connsiteY3"/>
              </a:cxn>
            </a:cxnLst>
            <a:rect l="l" t="t" r="r" b="b"/>
            <a:pathLst>
              <a:path w="2743202" h="6276444">
                <a:moveTo>
                  <a:pt x="0" y="0"/>
                </a:moveTo>
                <a:lnTo>
                  <a:pt x="2743202" y="0"/>
                </a:lnTo>
                <a:lnTo>
                  <a:pt x="2743202" y="6276444"/>
                </a:lnTo>
                <a:lnTo>
                  <a:pt x="0" y="6276444"/>
                </a:lnTo>
                <a:close/>
              </a:path>
            </a:pathLst>
          </a:custGeom>
          <a:blipFill dpi="0" rotWithShape="1">
            <a:blip r:embed="rId2" cstate="screen">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defTabSz="457154"/>
            <a:endParaRPr lang="en-ID"/>
          </a:p>
        </p:txBody>
      </p:sp>
    </p:spTree>
    <p:extLst>
      <p:ext uri="{BB962C8B-B14F-4D97-AF65-F5344CB8AC3E}">
        <p14:creationId xmlns:p14="http://schemas.microsoft.com/office/powerpoint/2010/main" val="2741430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3248"/>
      </p:ext>
    </p:extLst>
  </p:cSld>
  <p:clrMap bg1="lt1" tx1="dk1" bg2="lt2" tx2="dk2" accent1="accent1" accent2="accent2" accent3="accent3" accent4="accent4" accent5="accent5" accent6="accent6" hlink="hlink" folHlink="folHlink"/>
  <p:sldLayoutIdLst>
    <p:sldLayoutId id="2147483690" r:id="rId1"/>
    <p:sldLayoutId id="2147483720" r:id="rId2"/>
    <p:sldLayoutId id="2147483721" r:id="rId3"/>
    <p:sldLayoutId id="2147483724" r:id="rId4"/>
    <p:sldLayoutId id="2147483723" r:id="rId5"/>
    <p:sldLayoutId id="2147483722" r:id="rId6"/>
    <p:sldLayoutId id="2147483725" r:id="rId7"/>
    <p:sldLayoutId id="2147483717" r:id="rId8"/>
    <p:sldLayoutId id="2147483718" r:id="rId9"/>
    <p:sldLayoutId id="2147483719" r:id="rId10"/>
    <p:sldLayoutId id="2147484059" r:id="rId11"/>
  </p:sldLayoutIdLst>
  <p:txStyles>
    <p:titleStyle>
      <a:lvl1pPr algn="l" defTabSz="913974"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494" indent="-228494" algn="l" defTabSz="91397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479" indent="-228494" algn="l" defTabSz="91397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481" indent="-228494" algn="l" defTabSz="91397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480"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466"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509"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492"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479"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467" indent="-228494" algn="l" defTabSz="9139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74" rtl="0" eaLnBrk="1" latinLnBrk="0" hangingPunct="1">
        <a:defRPr sz="1800" kern="1200">
          <a:solidFill>
            <a:schemeClr val="tx1"/>
          </a:solidFill>
          <a:latin typeface="+mn-lt"/>
          <a:ea typeface="+mn-ea"/>
          <a:cs typeface="+mn-cs"/>
        </a:defRPr>
      </a:lvl1pPr>
      <a:lvl2pPr marL="456986" algn="l" defTabSz="913974" rtl="0" eaLnBrk="1" latinLnBrk="0" hangingPunct="1">
        <a:defRPr sz="1800" kern="1200">
          <a:solidFill>
            <a:schemeClr val="tx1"/>
          </a:solidFill>
          <a:latin typeface="+mn-lt"/>
          <a:ea typeface="+mn-ea"/>
          <a:cs typeface="+mn-cs"/>
        </a:defRPr>
      </a:lvl2pPr>
      <a:lvl3pPr marL="913974" algn="l" defTabSz="913974" rtl="0" eaLnBrk="1" latinLnBrk="0" hangingPunct="1">
        <a:defRPr sz="1800" kern="1200">
          <a:solidFill>
            <a:schemeClr val="tx1"/>
          </a:solidFill>
          <a:latin typeface="+mn-lt"/>
          <a:ea typeface="+mn-ea"/>
          <a:cs typeface="+mn-cs"/>
        </a:defRPr>
      </a:lvl3pPr>
      <a:lvl4pPr marL="1370961" algn="l" defTabSz="913974" rtl="0" eaLnBrk="1" latinLnBrk="0" hangingPunct="1">
        <a:defRPr sz="1800" kern="1200">
          <a:solidFill>
            <a:schemeClr val="tx1"/>
          </a:solidFill>
          <a:latin typeface="+mn-lt"/>
          <a:ea typeface="+mn-ea"/>
          <a:cs typeface="+mn-cs"/>
        </a:defRPr>
      </a:lvl4pPr>
      <a:lvl5pPr marL="1827948" algn="l" defTabSz="913974" rtl="0" eaLnBrk="1" latinLnBrk="0" hangingPunct="1">
        <a:defRPr sz="1800" kern="1200">
          <a:solidFill>
            <a:schemeClr val="tx1"/>
          </a:solidFill>
          <a:latin typeface="+mn-lt"/>
          <a:ea typeface="+mn-ea"/>
          <a:cs typeface="+mn-cs"/>
        </a:defRPr>
      </a:lvl5pPr>
      <a:lvl6pPr marL="2284931" algn="l" defTabSz="913974" rtl="0" eaLnBrk="1" latinLnBrk="0" hangingPunct="1">
        <a:defRPr sz="1800" kern="1200">
          <a:solidFill>
            <a:schemeClr val="tx1"/>
          </a:solidFill>
          <a:latin typeface="+mn-lt"/>
          <a:ea typeface="+mn-ea"/>
          <a:cs typeface="+mn-cs"/>
        </a:defRPr>
      </a:lvl6pPr>
      <a:lvl7pPr marL="2741947" algn="l" defTabSz="913974" rtl="0" eaLnBrk="1" latinLnBrk="0" hangingPunct="1">
        <a:defRPr sz="1800" kern="1200">
          <a:solidFill>
            <a:schemeClr val="tx1"/>
          </a:solidFill>
          <a:latin typeface="+mn-lt"/>
          <a:ea typeface="+mn-ea"/>
          <a:cs typeface="+mn-cs"/>
        </a:defRPr>
      </a:lvl7pPr>
      <a:lvl8pPr marL="3198960" algn="l" defTabSz="913974" rtl="0" eaLnBrk="1" latinLnBrk="0" hangingPunct="1">
        <a:defRPr sz="1800" kern="1200">
          <a:solidFill>
            <a:schemeClr val="tx1"/>
          </a:solidFill>
          <a:latin typeface="+mn-lt"/>
          <a:ea typeface="+mn-ea"/>
          <a:cs typeface="+mn-cs"/>
        </a:defRPr>
      </a:lvl8pPr>
      <a:lvl9pPr marL="3655946" algn="l" defTabSz="91397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userDrawn="1">
          <p15:clr>
            <a:srgbClr val="F26B43"/>
          </p15:clr>
        </p15:guide>
        <p15:guide id="2" pos="280" userDrawn="1">
          <p15:clr>
            <a:srgbClr val="F26B43"/>
          </p15:clr>
        </p15:guide>
        <p15:guide id="3" pos="7400" userDrawn="1">
          <p15:clr>
            <a:srgbClr val="F26B43"/>
          </p15:clr>
        </p15:guide>
        <p15:guide id="4" orient="horz" pos="2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commons.wikimedia.org/wiki/File:Couple_eating_lunch.jpg" TargetMode="External"/><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4.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www.wired.it/attualita/2015/06/10/ikea-vecchi/" TargetMode="External"/><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2.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3.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64C4FC-1127-1288-834B-1F96965CE634}"/>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7" b="7"/>
          <a:stretch/>
        </p:blipFill>
        <p:spPr>
          <a:xfrm>
            <a:off x="1" y="447"/>
            <a:ext cx="12192000" cy="6857108"/>
          </a:xfrm>
          <a:prstGeom prst="rect">
            <a:avLst/>
          </a:prstGeom>
        </p:spPr>
      </p:pic>
      <p:sp>
        <p:nvSpPr>
          <p:cNvPr id="79" name="Rectangle 78">
            <a:extLst>
              <a:ext uri="{FF2B5EF4-FFF2-40B4-BE49-F238E27FC236}">
                <a16:creationId xmlns:a16="http://schemas.microsoft.com/office/drawing/2014/main" id="{9C66A298-607F-460B-B967-1197463C4818}"/>
              </a:ext>
            </a:extLst>
          </p:cNvPr>
          <p:cNvSpPr/>
          <p:nvPr/>
        </p:nvSpPr>
        <p:spPr>
          <a:xfrm>
            <a:off x="1" y="446"/>
            <a:ext cx="12192000" cy="6857108"/>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a:solidFill>
                <a:srgbClr val="FFFFFF"/>
              </a:solidFill>
              <a:latin typeface="Montserrat" panose="00000500000000000000" pitchFamily="2" charset="0"/>
            </a:endParaRPr>
          </a:p>
        </p:txBody>
      </p:sp>
      <p:sp>
        <p:nvSpPr>
          <p:cNvPr id="16" name="Oval 15">
            <a:extLst>
              <a:ext uri="{FF2B5EF4-FFF2-40B4-BE49-F238E27FC236}">
                <a16:creationId xmlns:a16="http://schemas.microsoft.com/office/drawing/2014/main" id="{44062065-D930-487E-AEC2-A7298A2E057B}"/>
              </a:ext>
            </a:extLst>
          </p:cNvPr>
          <p:cNvSpPr/>
          <p:nvPr/>
        </p:nvSpPr>
        <p:spPr>
          <a:xfrm flipV="1">
            <a:off x="1093762" y="4545891"/>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18" name="Oval 17">
            <a:extLst>
              <a:ext uri="{FF2B5EF4-FFF2-40B4-BE49-F238E27FC236}">
                <a16:creationId xmlns:a16="http://schemas.microsoft.com/office/drawing/2014/main" id="{9830671E-4F80-4C94-935F-7AC95A0AECCD}"/>
              </a:ext>
            </a:extLst>
          </p:cNvPr>
          <p:cNvSpPr/>
          <p:nvPr/>
        </p:nvSpPr>
        <p:spPr>
          <a:xfrm>
            <a:off x="3797140" y="4265846"/>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19" name="Oval 18">
            <a:extLst>
              <a:ext uri="{FF2B5EF4-FFF2-40B4-BE49-F238E27FC236}">
                <a16:creationId xmlns:a16="http://schemas.microsoft.com/office/drawing/2014/main" id="{8E208942-19E8-42D1-9CDD-B309AD203529}"/>
              </a:ext>
            </a:extLst>
          </p:cNvPr>
          <p:cNvSpPr/>
          <p:nvPr/>
        </p:nvSpPr>
        <p:spPr>
          <a:xfrm>
            <a:off x="11706737" y="330363"/>
            <a:ext cx="38258" cy="382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1" name="Oval 20">
            <a:extLst>
              <a:ext uri="{FF2B5EF4-FFF2-40B4-BE49-F238E27FC236}">
                <a16:creationId xmlns:a16="http://schemas.microsoft.com/office/drawing/2014/main" id="{B5BBBDB6-BA13-429B-873B-3F98706F4C43}"/>
              </a:ext>
            </a:extLst>
          </p:cNvPr>
          <p:cNvSpPr/>
          <p:nvPr/>
        </p:nvSpPr>
        <p:spPr>
          <a:xfrm flipV="1">
            <a:off x="11012834" y="5491919"/>
            <a:ext cx="55884" cy="55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2" name="Oval 21">
            <a:extLst>
              <a:ext uri="{FF2B5EF4-FFF2-40B4-BE49-F238E27FC236}">
                <a16:creationId xmlns:a16="http://schemas.microsoft.com/office/drawing/2014/main" id="{5E4B8E2B-2A50-414C-AF95-5279720DA1AC}"/>
              </a:ext>
            </a:extLst>
          </p:cNvPr>
          <p:cNvSpPr/>
          <p:nvPr/>
        </p:nvSpPr>
        <p:spPr>
          <a:xfrm flipV="1">
            <a:off x="5179626" y="560718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4" name="Oval 23">
            <a:extLst>
              <a:ext uri="{FF2B5EF4-FFF2-40B4-BE49-F238E27FC236}">
                <a16:creationId xmlns:a16="http://schemas.microsoft.com/office/drawing/2014/main" id="{1122501F-6901-4D6A-BE2D-C86061E70D03}"/>
              </a:ext>
            </a:extLst>
          </p:cNvPr>
          <p:cNvSpPr/>
          <p:nvPr/>
        </p:nvSpPr>
        <p:spPr>
          <a:xfrm>
            <a:off x="9620880" y="80045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25" name="Oval 24">
            <a:extLst>
              <a:ext uri="{FF2B5EF4-FFF2-40B4-BE49-F238E27FC236}">
                <a16:creationId xmlns:a16="http://schemas.microsoft.com/office/drawing/2014/main" id="{2E16748D-AA19-463F-86EF-D5DA95A310B1}"/>
              </a:ext>
            </a:extLst>
          </p:cNvPr>
          <p:cNvSpPr/>
          <p:nvPr/>
        </p:nvSpPr>
        <p:spPr>
          <a:xfrm>
            <a:off x="1912088" y="4296338"/>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48" name="Oval 47">
            <a:extLst>
              <a:ext uri="{FF2B5EF4-FFF2-40B4-BE49-F238E27FC236}">
                <a16:creationId xmlns:a16="http://schemas.microsoft.com/office/drawing/2014/main" id="{EF3CCC20-0AA7-41CB-B17B-4061F79BBF8D}"/>
              </a:ext>
            </a:extLst>
          </p:cNvPr>
          <p:cNvSpPr/>
          <p:nvPr/>
        </p:nvSpPr>
        <p:spPr>
          <a:xfrm flipV="1">
            <a:off x="11333540" y="172350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Montserrat" panose="00000500000000000000" pitchFamily="2" charset="0"/>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831146" y="1003908"/>
            <a:ext cx="5758283" cy="1931158"/>
          </a:xfrm>
          <a:prstGeom prst="rect">
            <a:avLst/>
          </a:prstGeom>
          <a:noFill/>
        </p:spPr>
        <p:txBody>
          <a:bodyPr wrap="none" lIns="91428" tIns="45714" rIns="91428" bIns="45714" rtlCol="0" anchor="t">
            <a:spAutoFit/>
          </a:bodyPr>
          <a:lstStyle/>
          <a:p>
            <a:pPr defTabSz="228577">
              <a:defRPr/>
            </a:pPr>
            <a:r>
              <a:rPr lang="en-US" sz="5950" b="1">
                <a:solidFill>
                  <a:srgbClr val="FFFFFF"/>
                </a:solidFill>
                <a:effectLst>
                  <a:outerShdw blurRad="50800" dist="38100" dir="5400000" algn="t" rotWithShape="0">
                    <a:prstClr val="black">
                      <a:alpha val="40000"/>
                    </a:prstClr>
                  </a:outerShdw>
                </a:effectLst>
                <a:latin typeface="+mj-lt"/>
                <a:ea typeface="Open Sans Extrabold"/>
                <a:cs typeface="Poppins"/>
              </a:rPr>
              <a:t>Marketing 101</a:t>
            </a:r>
            <a:endParaRPr lang="en-US" sz="5999" b="1">
              <a:solidFill>
                <a:srgbClr val="FFFFFF"/>
              </a:solidFill>
              <a:effectLst>
                <a:outerShdw blurRad="50800" dist="38100" dir="5400000" algn="t" rotWithShape="0">
                  <a:prstClr val="black">
                    <a:alpha val="40000"/>
                  </a:prstClr>
                </a:outerShdw>
              </a:effectLst>
              <a:latin typeface="+mj-lt"/>
              <a:ea typeface="Open Sans Extrabold" panose="020B0906030804020204" pitchFamily="34" charset="0"/>
              <a:cs typeface="Poppins" panose="00000500000000000000" pitchFamily="2" charset="0"/>
            </a:endParaRPr>
          </a:p>
          <a:p>
            <a:pPr defTabSz="228577">
              <a:defRPr/>
            </a:pPr>
            <a:r>
              <a:rPr lang="en-US" sz="5950" b="1">
                <a:solidFill>
                  <a:srgbClr val="FFFFFF"/>
                </a:solidFill>
                <a:effectLst>
                  <a:outerShdw blurRad="50800" dist="38100" dir="5400000" algn="t" rotWithShape="0">
                    <a:prstClr val="black">
                      <a:alpha val="40000"/>
                    </a:prstClr>
                  </a:outerShdw>
                </a:effectLst>
                <a:latin typeface="+mj-lt"/>
                <a:ea typeface="Open Sans Extrabold"/>
                <a:cs typeface="Poppins"/>
              </a:rPr>
              <a:t>Assignment</a:t>
            </a:r>
          </a:p>
        </p:txBody>
      </p:sp>
      <p:sp>
        <p:nvSpPr>
          <p:cNvPr id="5" name="Justify Text Body">
            <a:extLst>
              <a:ext uri="{FF2B5EF4-FFF2-40B4-BE49-F238E27FC236}">
                <a16:creationId xmlns:a16="http://schemas.microsoft.com/office/drawing/2014/main" id="{8046BCE0-0B8E-C0AA-1B42-BE107D8B3BDB}"/>
              </a:ext>
            </a:extLst>
          </p:cNvPr>
          <p:cNvSpPr txBox="1"/>
          <p:nvPr/>
        </p:nvSpPr>
        <p:spPr>
          <a:xfrm>
            <a:off x="1143246" y="2965176"/>
            <a:ext cx="4690524" cy="2256259"/>
          </a:xfrm>
          <a:prstGeom prst="rect">
            <a:avLst/>
          </a:prstGeom>
          <a:noFill/>
        </p:spPr>
        <p:txBody>
          <a:bodyPr wrap="square" lIns="0" tIns="0" rIns="0" bIns="0" rtlCol="0" anchor="t">
            <a:spAutoFit/>
          </a:bodyPr>
          <a:lstStyle/>
          <a:p>
            <a:pPr>
              <a:lnSpc>
                <a:spcPct val="150000"/>
              </a:lnSpc>
            </a:pPr>
            <a:r>
              <a:rPr lang="en-ID" sz="2000" b="1">
                <a:solidFill>
                  <a:schemeClr val="bg1"/>
                </a:solidFill>
              </a:rPr>
              <a:t>Name</a:t>
            </a:r>
            <a:r>
              <a:rPr lang="en-ID" sz="2000">
                <a:solidFill>
                  <a:schemeClr val="bg1"/>
                </a:solidFill>
              </a:rPr>
              <a:t>:-</a:t>
            </a:r>
          </a:p>
          <a:p>
            <a:pPr marL="457200" indent="-457200">
              <a:lnSpc>
                <a:spcPct val="150000"/>
              </a:lnSpc>
              <a:buAutoNum type="arabicParenR"/>
            </a:pPr>
            <a:r>
              <a:rPr lang="en-ID" sz="2000">
                <a:solidFill>
                  <a:schemeClr val="bg1"/>
                </a:solidFill>
              </a:rPr>
              <a:t>Akshit Singhal</a:t>
            </a:r>
            <a:endParaRPr lang="en-ID">
              <a:solidFill>
                <a:schemeClr val="bg1"/>
              </a:solidFill>
            </a:endParaRPr>
          </a:p>
          <a:p>
            <a:pPr>
              <a:lnSpc>
                <a:spcPct val="150000"/>
              </a:lnSpc>
            </a:pPr>
            <a:r>
              <a:rPr lang="en-ID" sz="2000">
                <a:solidFill>
                  <a:schemeClr val="bg1"/>
                </a:solidFill>
                <a:ea typeface="+mn-lt"/>
                <a:cs typeface="+mn-lt"/>
              </a:rPr>
              <a:t>2)   Prudhviteja Cherukuri</a:t>
            </a:r>
          </a:p>
          <a:p>
            <a:pPr>
              <a:lnSpc>
                <a:spcPct val="150000"/>
              </a:lnSpc>
            </a:pPr>
            <a:r>
              <a:rPr lang="en-ID" sz="2000">
                <a:solidFill>
                  <a:schemeClr val="bg1"/>
                </a:solidFill>
                <a:ea typeface="+mn-lt"/>
                <a:cs typeface="+mn-lt"/>
              </a:rPr>
              <a:t>3)   Sai </a:t>
            </a:r>
            <a:r>
              <a:rPr lang="en-ID" sz="2000" err="1">
                <a:solidFill>
                  <a:schemeClr val="bg1"/>
                </a:solidFill>
                <a:ea typeface="+mn-lt"/>
                <a:cs typeface="+mn-lt"/>
              </a:rPr>
              <a:t>Jyosthna</a:t>
            </a:r>
            <a:r>
              <a:rPr lang="en-ID" sz="2000">
                <a:solidFill>
                  <a:schemeClr val="bg1"/>
                </a:solidFill>
                <a:ea typeface="+mn-lt"/>
                <a:cs typeface="+mn-lt"/>
              </a:rPr>
              <a:t> </a:t>
            </a:r>
            <a:r>
              <a:rPr lang="en-ID" sz="2000" err="1">
                <a:solidFill>
                  <a:schemeClr val="bg1"/>
                </a:solidFill>
                <a:ea typeface="+mn-lt"/>
                <a:cs typeface="+mn-lt"/>
              </a:rPr>
              <a:t>Yenumala</a:t>
            </a:r>
            <a:endParaRPr lang="en-ID" sz="2000">
              <a:solidFill>
                <a:schemeClr val="bg1"/>
              </a:solidFill>
              <a:ea typeface="+mn-lt"/>
              <a:cs typeface="+mn-lt"/>
            </a:endParaRPr>
          </a:p>
          <a:p>
            <a:pPr>
              <a:lnSpc>
                <a:spcPct val="150000"/>
              </a:lnSpc>
            </a:pPr>
            <a:r>
              <a:rPr lang="en-ID" sz="2000">
                <a:solidFill>
                  <a:schemeClr val="bg1"/>
                </a:solidFill>
              </a:rPr>
              <a:t>4)   Tameem Attar</a:t>
            </a:r>
          </a:p>
        </p:txBody>
      </p:sp>
      <p:sp>
        <p:nvSpPr>
          <p:cNvPr id="6" name="Justify Text Body">
            <a:extLst>
              <a:ext uri="{FF2B5EF4-FFF2-40B4-BE49-F238E27FC236}">
                <a16:creationId xmlns:a16="http://schemas.microsoft.com/office/drawing/2014/main" id="{06EBB8D2-B4D3-1AEF-9B60-8905E75E75A4}"/>
              </a:ext>
            </a:extLst>
          </p:cNvPr>
          <p:cNvSpPr txBox="1"/>
          <p:nvPr/>
        </p:nvSpPr>
        <p:spPr>
          <a:xfrm>
            <a:off x="1244098" y="6103238"/>
            <a:ext cx="4690524" cy="522704"/>
          </a:xfrm>
          <a:prstGeom prst="rect">
            <a:avLst/>
          </a:prstGeom>
          <a:noFill/>
        </p:spPr>
        <p:txBody>
          <a:bodyPr wrap="square" lIns="0" tIns="0" rIns="0" bIns="0" rtlCol="0" anchor="t">
            <a:spAutoFit/>
          </a:bodyPr>
          <a:lstStyle/>
          <a:p>
            <a:pPr>
              <a:lnSpc>
                <a:spcPct val="150000"/>
              </a:lnSpc>
            </a:pPr>
            <a:r>
              <a:rPr lang="en-US" sz="1200">
                <a:solidFill>
                  <a:schemeClr val="bg1"/>
                </a:solidFill>
              </a:rPr>
              <a:t>Prepared by Team3</a:t>
            </a:r>
          </a:p>
          <a:p>
            <a:pPr>
              <a:lnSpc>
                <a:spcPct val="150000"/>
              </a:lnSpc>
            </a:pPr>
            <a:r>
              <a:rPr lang="en-US" sz="1200">
                <a:solidFill>
                  <a:schemeClr val="bg1"/>
                </a:solidFill>
              </a:rPr>
              <a:t>March 20</a:t>
            </a:r>
            <a:r>
              <a:rPr lang="en-US" sz="1200" baseline="30000">
                <a:solidFill>
                  <a:schemeClr val="bg1"/>
                </a:solidFill>
              </a:rPr>
              <a:t>th</a:t>
            </a:r>
            <a:r>
              <a:rPr lang="en-US" sz="1200">
                <a:solidFill>
                  <a:schemeClr val="bg1"/>
                </a:solidFill>
              </a:rPr>
              <a:t>, 2023</a:t>
            </a:r>
            <a:endParaRPr lang="en-ID" sz="1200">
              <a:solidFill>
                <a:schemeClr val="bg1"/>
              </a:solidFill>
            </a:endParaRPr>
          </a:p>
        </p:txBody>
      </p:sp>
      <p:grpSp>
        <p:nvGrpSpPr>
          <p:cNvPr id="38" name="Group 37">
            <a:extLst>
              <a:ext uri="{FF2B5EF4-FFF2-40B4-BE49-F238E27FC236}">
                <a16:creationId xmlns:a16="http://schemas.microsoft.com/office/drawing/2014/main" id="{13A03EA6-6965-664A-58F6-9440B9EA6904}"/>
              </a:ext>
            </a:extLst>
          </p:cNvPr>
          <p:cNvGrpSpPr/>
          <p:nvPr/>
        </p:nvGrpSpPr>
        <p:grpSpPr>
          <a:xfrm>
            <a:off x="9815617" y="5778786"/>
            <a:ext cx="1929443" cy="653078"/>
            <a:chOff x="6384524" y="1743074"/>
            <a:chExt cx="5073300" cy="1687829"/>
          </a:xfrm>
          <a:solidFill>
            <a:schemeClr val="bg1"/>
          </a:solidFill>
        </p:grpSpPr>
        <p:sp>
          <p:nvSpPr>
            <p:cNvPr id="26" name="Freeform: Shape 25">
              <a:extLst>
                <a:ext uri="{FF2B5EF4-FFF2-40B4-BE49-F238E27FC236}">
                  <a16:creationId xmlns:a16="http://schemas.microsoft.com/office/drawing/2014/main" id="{AD554039-5D84-9F73-331D-93F971CB8A62}"/>
                </a:ext>
              </a:extLst>
            </p:cNvPr>
            <p:cNvSpPr/>
            <p:nvPr/>
          </p:nvSpPr>
          <p:spPr>
            <a:xfrm>
              <a:off x="9808190" y="1743074"/>
              <a:ext cx="1649634" cy="1687829"/>
            </a:xfrm>
            <a:custGeom>
              <a:avLst/>
              <a:gdLst>
                <a:gd name="connsiteX0" fmla="*/ 804745 w 1649634"/>
                <a:gd name="connsiteY0" fmla="*/ -179 h 1687829"/>
                <a:gd name="connsiteX1" fmla="*/ 804745 w 1649634"/>
                <a:gd name="connsiteY1" fmla="*/ -179 h 1687829"/>
                <a:gd name="connsiteX2" fmla="*/ -1165 w 1649634"/>
                <a:gd name="connsiteY2" fmla="*/ 591419 h 1687829"/>
                <a:gd name="connsiteX3" fmla="*/ 75035 w 1649634"/>
                <a:gd name="connsiteY3" fmla="*/ 615136 h 1687829"/>
                <a:gd name="connsiteX4" fmla="*/ 1032488 w 1649634"/>
                <a:gd name="connsiteY4" fmla="*/ 114835 h 1687829"/>
                <a:gd name="connsiteX5" fmla="*/ 1532837 w 1649634"/>
                <a:gd name="connsiteY5" fmla="*/ 1072336 h 1687829"/>
                <a:gd name="connsiteX6" fmla="*/ 575288 w 1649634"/>
                <a:gd name="connsiteY6" fmla="*/ 1572637 h 1687829"/>
                <a:gd name="connsiteX7" fmla="*/ 75035 w 1649634"/>
                <a:gd name="connsiteY7" fmla="*/ 1072336 h 1687829"/>
                <a:gd name="connsiteX8" fmla="*/ -1165 w 1649634"/>
                <a:gd name="connsiteY8" fmla="*/ 1096053 h 1687829"/>
                <a:gd name="connsiteX9" fmla="*/ 804650 w 1649634"/>
                <a:gd name="connsiteY9" fmla="*/ 1687651 h 1687829"/>
                <a:gd name="connsiteX10" fmla="*/ 804650 w 1649634"/>
                <a:gd name="connsiteY10" fmla="*/ 1687651 h 1687829"/>
                <a:gd name="connsiteX11" fmla="*/ 1648469 w 1649634"/>
                <a:gd name="connsiteY11" fmla="*/ 843831 h 1687829"/>
                <a:gd name="connsiteX12" fmla="*/ 804650 w 1649634"/>
                <a:gd name="connsiteY12" fmla="*/ 11 h 168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634" h="1687829">
                  <a:moveTo>
                    <a:pt x="804745" y="-179"/>
                  </a:moveTo>
                  <a:lnTo>
                    <a:pt x="804745" y="-179"/>
                  </a:lnTo>
                  <a:cubicBezTo>
                    <a:pt x="435747" y="-227"/>
                    <a:pt x="109420" y="239327"/>
                    <a:pt x="-1165" y="591419"/>
                  </a:cubicBezTo>
                  <a:lnTo>
                    <a:pt x="75035" y="615136"/>
                  </a:lnTo>
                  <a:cubicBezTo>
                    <a:pt x="201241" y="212581"/>
                    <a:pt x="629961" y="-11419"/>
                    <a:pt x="1032488" y="114835"/>
                  </a:cubicBezTo>
                  <a:cubicBezTo>
                    <a:pt x="1435110" y="241089"/>
                    <a:pt x="1659043" y="669781"/>
                    <a:pt x="1532837" y="1072336"/>
                  </a:cubicBezTo>
                  <a:cubicBezTo>
                    <a:pt x="1406535" y="1474891"/>
                    <a:pt x="977910" y="1698890"/>
                    <a:pt x="575288" y="1572637"/>
                  </a:cubicBezTo>
                  <a:cubicBezTo>
                    <a:pt x="336686" y="1497808"/>
                    <a:pt x="149901" y="1310937"/>
                    <a:pt x="75035" y="1072336"/>
                  </a:cubicBezTo>
                  <a:lnTo>
                    <a:pt x="-1165" y="1096053"/>
                  </a:lnTo>
                  <a:cubicBezTo>
                    <a:pt x="109325" y="1448107"/>
                    <a:pt x="435651" y="1687660"/>
                    <a:pt x="804650" y="1687651"/>
                  </a:cubicBezTo>
                  <a:lnTo>
                    <a:pt x="804650" y="1687651"/>
                  </a:lnTo>
                  <a:cubicBezTo>
                    <a:pt x="1270708" y="1687651"/>
                    <a:pt x="1648469" y="1309861"/>
                    <a:pt x="1648469" y="843831"/>
                  </a:cubicBezTo>
                  <a:cubicBezTo>
                    <a:pt x="1648469" y="377801"/>
                    <a:pt x="1270708" y="11"/>
                    <a:pt x="804650" y="11"/>
                  </a:cubicBezTo>
                </a:path>
              </a:pathLst>
            </a:custGeom>
            <a:grp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A72AD256-46A6-4EA1-6618-E8FC9C8D0CB3}"/>
                </a:ext>
              </a:extLst>
            </p:cNvPr>
            <p:cNvSpPr/>
            <p:nvPr/>
          </p:nvSpPr>
          <p:spPr>
            <a:xfrm>
              <a:off x="9413568" y="2249900"/>
              <a:ext cx="517207" cy="677132"/>
            </a:xfrm>
            <a:custGeom>
              <a:avLst/>
              <a:gdLst>
                <a:gd name="connsiteX0" fmla="*/ 71797 w 517207"/>
                <a:gd name="connsiteY0" fmla="*/ 480357 h 677132"/>
                <a:gd name="connsiteX1" fmla="*/ 252772 w 517207"/>
                <a:gd name="connsiteY1" fmla="*/ 555128 h 677132"/>
                <a:gd name="connsiteX2" fmla="*/ 376597 w 517207"/>
                <a:gd name="connsiteY2" fmla="*/ 470546 h 677132"/>
                <a:gd name="connsiteX3" fmla="*/ 244866 w 517207"/>
                <a:gd name="connsiteY3" fmla="*/ 392918 h 677132"/>
                <a:gd name="connsiteX4" fmla="*/ 163236 w 517207"/>
                <a:gd name="connsiteY4" fmla="*/ 393870 h 677132"/>
                <a:gd name="connsiteX5" fmla="*/ 163236 w 517207"/>
                <a:gd name="connsiteY5" fmla="*/ 272045 h 677132"/>
                <a:gd name="connsiteX6" fmla="*/ 244866 w 517207"/>
                <a:gd name="connsiteY6" fmla="*/ 272998 h 677132"/>
                <a:gd name="connsiteX7" fmla="*/ 365738 w 517207"/>
                <a:gd name="connsiteY7" fmla="*/ 200322 h 677132"/>
                <a:gd name="connsiteX8" fmla="*/ 243819 w 517207"/>
                <a:gd name="connsiteY8" fmla="*/ 121646 h 677132"/>
                <a:gd name="connsiteX9" fmla="*/ 76654 w 517207"/>
                <a:gd name="connsiteY9" fmla="*/ 190416 h 677132"/>
                <a:gd name="connsiteX10" fmla="*/ 7884 w 517207"/>
                <a:gd name="connsiteY10" fmla="*/ 103929 h 677132"/>
                <a:gd name="connsiteX11" fmla="*/ 258582 w 517207"/>
                <a:gd name="connsiteY11" fmla="*/ -179 h 677132"/>
                <a:gd name="connsiteX12" fmla="*/ 506232 w 517207"/>
                <a:gd name="connsiteY12" fmla="*/ 177653 h 677132"/>
                <a:gd name="connsiteX13" fmla="*/ 362595 w 517207"/>
                <a:gd name="connsiteY13" fmla="*/ 327100 h 677132"/>
                <a:gd name="connsiteX14" fmla="*/ 516043 w 517207"/>
                <a:gd name="connsiteY14" fmla="*/ 484358 h 677132"/>
                <a:gd name="connsiteX15" fmla="*/ 257439 w 517207"/>
                <a:gd name="connsiteY15" fmla="*/ 676953 h 677132"/>
                <a:gd name="connsiteX16" fmla="*/ -1165 w 517207"/>
                <a:gd name="connsiteY16" fmla="*/ 572178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7207" h="677132">
                  <a:moveTo>
                    <a:pt x="71797" y="480357"/>
                  </a:moveTo>
                  <a:cubicBezTo>
                    <a:pt x="120089" y="527830"/>
                    <a:pt x="185049" y="554643"/>
                    <a:pt x="252772" y="555128"/>
                  </a:cubicBezTo>
                  <a:cubicBezTo>
                    <a:pt x="332401" y="555128"/>
                    <a:pt x="376597" y="520648"/>
                    <a:pt x="376597" y="470546"/>
                  </a:cubicBezTo>
                  <a:cubicBezTo>
                    <a:pt x="376597" y="417492"/>
                    <a:pt x="336306" y="392918"/>
                    <a:pt x="244866" y="392918"/>
                  </a:cubicBezTo>
                  <a:cubicBezTo>
                    <a:pt x="217339" y="392918"/>
                    <a:pt x="173047" y="392918"/>
                    <a:pt x="163236" y="393870"/>
                  </a:cubicBezTo>
                  <a:lnTo>
                    <a:pt x="163236" y="272045"/>
                  </a:lnTo>
                  <a:cubicBezTo>
                    <a:pt x="175047" y="272998"/>
                    <a:pt x="220386" y="272998"/>
                    <a:pt x="244866" y="272998"/>
                  </a:cubicBezTo>
                  <a:cubicBezTo>
                    <a:pt x="317542" y="272998"/>
                    <a:pt x="365738" y="249376"/>
                    <a:pt x="365738" y="200322"/>
                  </a:cubicBezTo>
                  <a:cubicBezTo>
                    <a:pt x="365738" y="148220"/>
                    <a:pt x="312684" y="121646"/>
                    <a:pt x="243819" y="121646"/>
                  </a:cubicBezTo>
                  <a:cubicBezTo>
                    <a:pt x="181239" y="121865"/>
                    <a:pt x="121232" y="146544"/>
                    <a:pt x="76654" y="190416"/>
                  </a:cubicBezTo>
                  <a:lnTo>
                    <a:pt x="7884" y="103929"/>
                  </a:lnTo>
                  <a:cubicBezTo>
                    <a:pt x="60938" y="44017"/>
                    <a:pt x="143520" y="-179"/>
                    <a:pt x="258582" y="-179"/>
                  </a:cubicBezTo>
                  <a:cubicBezTo>
                    <a:pt x="412029" y="-179"/>
                    <a:pt x="506232" y="68591"/>
                    <a:pt x="506232" y="177653"/>
                  </a:cubicBezTo>
                  <a:cubicBezTo>
                    <a:pt x="506232" y="260234"/>
                    <a:pt x="435366" y="314336"/>
                    <a:pt x="362595" y="327100"/>
                  </a:cubicBezTo>
                  <a:cubicBezTo>
                    <a:pt x="429270" y="333958"/>
                    <a:pt x="516043" y="386060"/>
                    <a:pt x="516043" y="484358"/>
                  </a:cubicBezTo>
                  <a:cubicBezTo>
                    <a:pt x="516043" y="597324"/>
                    <a:pt x="414792" y="676953"/>
                    <a:pt x="257439" y="676953"/>
                  </a:cubicBezTo>
                  <a:cubicBezTo>
                    <a:pt x="136472" y="676953"/>
                    <a:pt x="46937" y="630757"/>
                    <a:pt x="-1165" y="572178"/>
                  </a:cubicBezTo>
                  <a:close/>
                </a:path>
              </a:pathLst>
            </a:custGeom>
            <a:grp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697EF848-A95F-7606-9055-E2A1857882CA}"/>
                </a:ext>
              </a:extLst>
            </p:cNvPr>
            <p:cNvSpPr/>
            <p:nvPr/>
          </p:nvSpPr>
          <p:spPr>
            <a:xfrm>
              <a:off x="10053458" y="2249519"/>
              <a:ext cx="533970" cy="677132"/>
            </a:xfrm>
            <a:custGeom>
              <a:avLst/>
              <a:gdLst>
                <a:gd name="connsiteX0" fmla="*/ 269631 w 533970"/>
                <a:gd name="connsiteY0" fmla="*/ 356913 h 677132"/>
                <a:gd name="connsiteX1" fmla="*/ 141805 w 533970"/>
                <a:gd name="connsiteY1" fmla="*/ 419873 h 677132"/>
                <a:gd name="connsiteX2" fmla="*/ 275155 w 533970"/>
                <a:gd name="connsiteY2" fmla="*/ 555509 h 677132"/>
                <a:gd name="connsiteX3" fmla="*/ 391169 w 533970"/>
                <a:gd name="connsiteY3" fmla="*/ 458164 h 677132"/>
                <a:gd name="connsiteX4" fmla="*/ 269250 w 533970"/>
                <a:gd name="connsiteY4" fmla="*/ 356913 h 677132"/>
                <a:gd name="connsiteX5" fmla="*/ 304682 w 533970"/>
                <a:gd name="connsiteY5" fmla="*/ 202 h 677132"/>
                <a:gd name="connsiteX6" fmla="*/ 498421 w 533970"/>
                <a:gd name="connsiteY6" fmla="*/ 68020 h 677132"/>
                <a:gd name="connsiteX7" fmla="*/ 435461 w 533970"/>
                <a:gd name="connsiteY7" fmla="*/ 172795 h 677132"/>
                <a:gd name="connsiteX8" fmla="*/ 304682 w 533970"/>
                <a:gd name="connsiteY8" fmla="*/ 120693 h 677132"/>
                <a:gd name="connsiteX9" fmla="*/ 140472 w 533970"/>
                <a:gd name="connsiteY9" fmla="*/ 310336 h 677132"/>
                <a:gd name="connsiteX10" fmla="*/ 141424 w 533970"/>
                <a:gd name="connsiteY10" fmla="*/ 324147 h 677132"/>
                <a:gd name="connsiteX11" fmla="*/ 309540 w 533970"/>
                <a:gd name="connsiteY11" fmla="*/ 240613 h 677132"/>
                <a:gd name="connsiteX12" fmla="*/ 532806 w 533970"/>
                <a:gd name="connsiteY12" fmla="*/ 451877 h 677132"/>
                <a:gd name="connsiteX13" fmla="*/ 282013 w 533970"/>
                <a:gd name="connsiteY13" fmla="*/ 676953 h 677132"/>
                <a:gd name="connsiteX14" fmla="*/ -1165 w 533970"/>
                <a:gd name="connsiteY14" fmla="*/ 338911 h 677132"/>
                <a:gd name="connsiteX15" fmla="*/ 304682 w 533970"/>
                <a:gd name="connsiteY15"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970" h="677132">
                  <a:moveTo>
                    <a:pt x="269631" y="356913"/>
                  </a:moveTo>
                  <a:cubicBezTo>
                    <a:pt x="219814" y="357904"/>
                    <a:pt x="172952" y="380964"/>
                    <a:pt x="141805" y="419873"/>
                  </a:cubicBezTo>
                  <a:cubicBezTo>
                    <a:pt x="147711" y="482738"/>
                    <a:pt x="183143" y="555509"/>
                    <a:pt x="275155" y="555509"/>
                  </a:cubicBezTo>
                  <a:cubicBezTo>
                    <a:pt x="351355" y="555509"/>
                    <a:pt x="391169" y="504360"/>
                    <a:pt x="391169" y="458164"/>
                  </a:cubicBezTo>
                  <a:cubicBezTo>
                    <a:pt x="391169" y="387393"/>
                    <a:pt x="333162" y="356913"/>
                    <a:pt x="269250" y="356913"/>
                  </a:cubicBezTo>
                  <a:moveTo>
                    <a:pt x="304682" y="202"/>
                  </a:moveTo>
                  <a:cubicBezTo>
                    <a:pt x="375263" y="-998"/>
                    <a:pt x="443938" y="23052"/>
                    <a:pt x="498421" y="68020"/>
                  </a:cubicBezTo>
                  <a:lnTo>
                    <a:pt x="435461" y="172795"/>
                  </a:lnTo>
                  <a:cubicBezTo>
                    <a:pt x="401075" y="137857"/>
                    <a:pt x="353641" y="118950"/>
                    <a:pt x="304682" y="120693"/>
                  </a:cubicBezTo>
                  <a:cubicBezTo>
                    <a:pt x="205337" y="120693"/>
                    <a:pt x="140472" y="206418"/>
                    <a:pt x="140472" y="310336"/>
                  </a:cubicBezTo>
                  <a:cubicBezTo>
                    <a:pt x="140281" y="314965"/>
                    <a:pt x="140567" y="319594"/>
                    <a:pt x="141424" y="324147"/>
                  </a:cubicBezTo>
                  <a:cubicBezTo>
                    <a:pt x="171904" y="279856"/>
                    <a:pt x="237817" y="240613"/>
                    <a:pt x="309540" y="240613"/>
                  </a:cubicBezTo>
                  <a:cubicBezTo>
                    <a:pt x="427555" y="240613"/>
                    <a:pt x="532806" y="312336"/>
                    <a:pt x="532806" y="451877"/>
                  </a:cubicBezTo>
                  <a:cubicBezTo>
                    <a:pt x="532806" y="579703"/>
                    <a:pt x="431461" y="676953"/>
                    <a:pt x="282013" y="676953"/>
                  </a:cubicBezTo>
                  <a:cubicBezTo>
                    <a:pt x="81988" y="676953"/>
                    <a:pt x="-1165" y="523601"/>
                    <a:pt x="-1165" y="338911"/>
                  </a:cubicBezTo>
                  <a:cubicBezTo>
                    <a:pt x="-1165" y="140315"/>
                    <a:pt x="110944" y="-179"/>
                    <a:pt x="304682" y="-179"/>
                  </a:cubicBezTo>
                </a:path>
              </a:pathLst>
            </a:custGeom>
            <a:grp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04C5C20-5937-9121-70DD-D380BA9247A2}"/>
                </a:ext>
              </a:extLst>
            </p:cNvPr>
            <p:cNvSpPr/>
            <p:nvPr/>
          </p:nvSpPr>
          <p:spPr>
            <a:xfrm>
              <a:off x="10700872" y="2249900"/>
              <a:ext cx="542829" cy="677132"/>
            </a:xfrm>
            <a:custGeom>
              <a:avLst/>
              <a:gdLst>
                <a:gd name="connsiteX0" fmla="*/ 270202 w 542829"/>
                <a:gd name="connsiteY0" fmla="*/ 123646 h 677132"/>
                <a:gd name="connsiteX1" fmla="*/ 140472 w 542829"/>
                <a:gd name="connsiteY1" fmla="*/ 337863 h 677132"/>
                <a:gd name="connsiteX2" fmla="*/ 270202 w 542829"/>
                <a:gd name="connsiteY2" fmla="*/ 553128 h 677132"/>
                <a:gd name="connsiteX3" fmla="*/ 399076 w 542829"/>
                <a:gd name="connsiteY3" fmla="*/ 337863 h 677132"/>
                <a:gd name="connsiteX4" fmla="*/ 270202 w 542829"/>
                <a:gd name="connsiteY4" fmla="*/ 123646 h 677132"/>
                <a:gd name="connsiteX5" fmla="*/ 270202 w 542829"/>
                <a:gd name="connsiteY5" fmla="*/ -179 h 677132"/>
                <a:gd name="connsiteX6" fmla="*/ 541664 w 542829"/>
                <a:gd name="connsiteY6" fmla="*/ 337863 h 677132"/>
                <a:gd name="connsiteX7" fmla="*/ 270202 w 542829"/>
                <a:gd name="connsiteY7" fmla="*/ 676953 h 677132"/>
                <a:gd name="connsiteX8" fmla="*/ -1165 w 542829"/>
                <a:gd name="connsiteY8" fmla="*/ 337863 h 677132"/>
                <a:gd name="connsiteX9" fmla="*/ 270202 w 542829"/>
                <a:gd name="connsiteY9" fmla="*/ -179 h 6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829" h="677132">
                  <a:moveTo>
                    <a:pt x="270202" y="123646"/>
                  </a:moveTo>
                  <a:cubicBezTo>
                    <a:pt x="175810" y="123646"/>
                    <a:pt x="140472" y="216991"/>
                    <a:pt x="140472" y="337863"/>
                  </a:cubicBezTo>
                  <a:cubicBezTo>
                    <a:pt x="140472" y="458735"/>
                    <a:pt x="175810" y="553128"/>
                    <a:pt x="270202" y="553128"/>
                  </a:cubicBezTo>
                  <a:cubicBezTo>
                    <a:pt x="364595" y="553128"/>
                    <a:pt x="399076" y="458735"/>
                    <a:pt x="399076" y="337863"/>
                  </a:cubicBezTo>
                  <a:cubicBezTo>
                    <a:pt x="399076" y="216991"/>
                    <a:pt x="363643" y="123646"/>
                    <a:pt x="270202" y="123646"/>
                  </a:cubicBezTo>
                  <a:moveTo>
                    <a:pt x="270202" y="-179"/>
                  </a:moveTo>
                  <a:cubicBezTo>
                    <a:pt x="457082" y="-179"/>
                    <a:pt x="541664" y="168794"/>
                    <a:pt x="541664" y="337863"/>
                  </a:cubicBezTo>
                  <a:cubicBezTo>
                    <a:pt x="541664" y="506932"/>
                    <a:pt x="457082" y="676953"/>
                    <a:pt x="270202" y="676953"/>
                  </a:cubicBezTo>
                  <a:cubicBezTo>
                    <a:pt x="83322" y="676953"/>
                    <a:pt x="-1165" y="506932"/>
                    <a:pt x="-1165" y="337863"/>
                  </a:cubicBezTo>
                  <a:cubicBezTo>
                    <a:pt x="-1165" y="168794"/>
                    <a:pt x="82369" y="-179"/>
                    <a:pt x="270202" y="-179"/>
                  </a:cubicBezTo>
                </a:path>
              </a:pathLst>
            </a:custGeom>
            <a:grp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2596E01-E8AE-526F-4A73-F323D236534D}"/>
                </a:ext>
              </a:extLst>
            </p:cNvPr>
            <p:cNvSpPr/>
            <p:nvPr/>
          </p:nvSpPr>
          <p:spPr>
            <a:xfrm>
              <a:off x="7105471" y="2296858"/>
              <a:ext cx="368903" cy="580072"/>
            </a:xfrm>
            <a:custGeom>
              <a:avLst/>
              <a:gdLst>
                <a:gd name="connsiteX0" fmla="*/ 0 w 368903"/>
                <a:gd name="connsiteY0" fmla="*/ 0 h 580072"/>
                <a:gd name="connsiteX1" fmla="*/ 123539 w 368903"/>
                <a:gd name="connsiteY1" fmla="*/ 0 h 580072"/>
                <a:gd name="connsiteX2" fmla="*/ 123539 w 368903"/>
                <a:gd name="connsiteY2" fmla="*/ 471392 h 580072"/>
                <a:gd name="connsiteX3" fmla="*/ 368903 w 368903"/>
                <a:gd name="connsiteY3" fmla="*/ 471392 h 580072"/>
                <a:gd name="connsiteX4" fmla="*/ 368903 w 368903"/>
                <a:gd name="connsiteY4" fmla="*/ 580073 h 580072"/>
                <a:gd name="connsiteX5" fmla="*/ 0 w 368903"/>
                <a:gd name="connsiteY5" fmla="*/ 580073 h 580072"/>
                <a:gd name="connsiteX6" fmla="*/ 0 w 368903"/>
                <a:gd name="connsiteY6"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03" h="580072">
                  <a:moveTo>
                    <a:pt x="0" y="0"/>
                  </a:moveTo>
                  <a:lnTo>
                    <a:pt x="123539" y="0"/>
                  </a:lnTo>
                  <a:lnTo>
                    <a:pt x="123539" y="471392"/>
                  </a:lnTo>
                  <a:lnTo>
                    <a:pt x="368903" y="471392"/>
                  </a:lnTo>
                  <a:lnTo>
                    <a:pt x="368903" y="580073"/>
                  </a:lnTo>
                  <a:lnTo>
                    <a:pt x="0" y="580073"/>
                  </a:lnTo>
                  <a:lnTo>
                    <a:pt x="0" y="0"/>
                  </a:lnTo>
                  <a:close/>
                </a:path>
              </a:pathLst>
            </a:custGeom>
            <a:grp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C3B44B8-8B0A-B6CA-8712-5DDF34CF9CD8}"/>
                </a:ext>
              </a:extLst>
            </p:cNvPr>
            <p:cNvSpPr/>
            <p:nvPr/>
          </p:nvSpPr>
          <p:spPr>
            <a:xfrm>
              <a:off x="7592198" y="2296858"/>
              <a:ext cx="410622" cy="580072"/>
            </a:xfrm>
            <a:custGeom>
              <a:avLst/>
              <a:gdLst>
                <a:gd name="connsiteX0" fmla="*/ 0 w 410622"/>
                <a:gd name="connsiteY0" fmla="*/ 0 h 580072"/>
                <a:gd name="connsiteX1" fmla="*/ 410623 w 410622"/>
                <a:gd name="connsiteY1" fmla="*/ 0 h 580072"/>
                <a:gd name="connsiteX2" fmla="*/ 410623 w 410622"/>
                <a:gd name="connsiteY2" fmla="*/ 106108 h 580072"/>
                <a:gd name="connsiteX3" fmla="*/ 123539 w 410622"/>
                <a:gd name="connsiteY3" fmla="*/ 106108 h 580072"/>
                <a:gd name="connsiteX4" fmla="*/ 123539 w 410622"/>
                <a:gd name="connsiteY4" fmla="*/ 232219 h 580072"/>
                <a:gd name="connsiteX5" fmla="*/ 404527 w 410622"/>
                <a:gd name="connsiteY5" fmla="*/ 232219 h 580072"/>
                <a:gd name="connsiteX6" fmla="*/ 404527 w 410622"/>
                <a:gd name="connsiteY6" fmla="*/ 338328 h 580072"/>
                <a:gd name="connsiteX7" fmla="*/ 123539 w 410622"/>
                <a:gd name="connsiteY7" fmla="*/ 338328 h 580072"/>
                <a:gd name="connsiteX8" fmla="*/ 123539 w 410622"/>
                <a:gd name="connsiteY8" fmla="*/ 473107 h 580072"/>
                <a:gd name="connsiteX9" fmla="*/ 410623 w 410622"/>
                <a:gd name="connsiteY9" fmla="*/ 473107 h 580072"/>
                <a:gd name="connsiteX10" fmla="*/ 410623 w 410622"/>
                <a:gd name="connsiteY10" fmla="*/ 580073 h 580072"/>
                <a:gd name="connsiteX11" fmla="*/ 0 w 410622"/>
                <a:gd name="connsiteY11" fmla="*/ 580073 h 580072"/>
                <a:gd name="connsiteX12" fmla="*/ 0 w 410622"/>
                <a:gd name="connsiteY12" fmla="*/ 0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622" h="580072">
                  <a:moveTo>
                    <a:pt x="0" y="0"/>
                  </a:moveTo>
                  <a:lnTo>
                    <a:pt x="410623" y="0"/>
                  </a:lnTo>
                  <a:lnTo>
                    <a:pt x="410623" y="106108"/>
                  </a:lnTo>
                  <a:lnTo>
                    <a:pt x="123539" y="106108"/>
                  </a:lnTo>
                  <a:lnTo>
                    <a:pt x="123539" y="232219"/>
                  </a:lnTo>
                  <a:lnTo>
                    <a:pt x="404527" y="232219"/>
                  </a:lnTo>
                  <a:lnTo>
                    <a:pt x="404527" y="338328"/>
                  </a:lnTo>
                  <a:lnTo>
                    <a:pt x="123539" y="338328"/>
                  </a:lnTo>
                  <a:lnTo>
                    <a:pt x="123539" y="473107"/>
                  </a:lnTo>
                  <a:lnTo>
                    <a:pt x="410623" y="473107"/>
                  </a:lnTo>
                  <a:lnTo>
                    <a:pt x="410623" y="580073"/>
                  </a:lnTo>
                  <a:lnTo>
                    <a:pt x="0" y="580073"/>
                  </a:lnTo>
                  <a:lnTo>
                    <a:pt x="0" y="0"/>
                  </a:lnTo>
                  <a:close/>
                </a:path>
              </a:pathLst>
            </a:custGeom>
            <a:grp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A56459E-31AA-26C5-C6A9-371AB5C8626A}"/>
                </a:ext>
              </a:extLst>
            </p:cNvPr>
            <p:cNvSpPr/>
            <p:nvPr/>
          </p:nvSpPr>
          <p:spPr>
            <a:xfrm>
              <a:off x="8131028" y="2296858"/>
              <a:ext cx="519493" cy="580167"/>
            </a:xfrm>
            <a:custGeom>
              <a:avLst/>
              <a:gdLst>
                <a:gd name="connsiteX0" fmla="*/ 123539 w 519493"/>
                <a:gd name="connsiteY0" fmla="*/ 190500 h 580167"/>
                <a:gd name="connsiteX1" fmla="*/ 123539 w 519493"/>
                <a:gd name="connsiteY1" fmla="*/ 580168 h 580167"/>
                <a:gd name="connsiteX2" fmla="*/ 0 w 519493"/>
                <a:gd name="connsiteY2" fmla="*/ 580168 h 580167"/>
                <a:gd name="connsiteX3" fmla="*/ 0 w 519493"/>
                <a:gd name="connsiteY3" fmla="*/ 0 h 580167"/>
                <a:gd name="connsiteX4" fmla="*/ 127063 w 519493"/>
                <a:gd name="connsiteY4" fmla="*/ 0 h 580167"/>
                <a:gd name="connsiteX5" fmla="*/ 395954 w 519493"/>
                <a:gd name="connsiteY5" fmla="*/ 375761 h 580167"/>
                <a:gd name="connsiteX6" fmla="*/ 395954 w 519493"/>
                <a:gd name="connsiteY6" fmla="*/ 0 h 580167"/>
                <a:gd name="connsiteX7" fmla="*/ 519493 w 519493"/>
                <a:gd name="connsiteY7" fmla="*/ 0 h 580167"/>
                <a:gd name="connsiteX8" fmla="*/ 519493 w 519493"/>
                <a:gd name="connsiteY8" fmla="*/ 580168 h 580167"/>
                <a:gd name="connsiteX9" fmla="*/ 400241 w 519493"/>
                <a:gd name="connsiteY9" fmla="*/ 580168 h 580167"/>
                <a:gd name="connsiteX10" fmla="*/ 123539 w 519493"/>
                <a:gd name="connsiteY10" fmla="*/ 190500 h 5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9493" h="580167">
                  <a:moveTo>
                    <a:pt x="123539" y="190500"/>
                  </a:moveTo>
                  <a:lnTo>
                    <a:pt x="123539" y="580168"/>
                  </a:lnTo>
                  <a:lnTo>
                    <a:pt x="0" y="580168"/>
                  </a:lnTo>
                  <a:lnTo>
                    <a:pt x="0" y="0"/>
                  </a:lnTo>
                  <a:lnTo>
                    <a:pt x="127063" y="0"/>
                  </a:lnTo>
                  <a:lnTo>
                    <a:pt x="395954" y="375761"/>
                  </a:lnTo>
                  <a:lnTo>
                    <a:pt x="395954" y="0"/>
                  </a:lnTo>
                  <a:lnTo>
                    <a:pt x="519493" y="0"/>
                  </a:lnTo>
                  <a:lnTo>
                    <a:pt x="519493" y="580168"/>
                  </a:lnTo>
                  <a:lnTo>
                    <a:pt x="400241" y="580168"/>
                  </a:lnTo>
                  <a:lnTo>
                    <a:pt x="123539" y="190500"/>
                  </a:lnTo>
                  <a:close/>
                </a:path>
              </a:pathLst>
            </a:custGeom>
            <a:grp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02E9759-5DF1-01E6-0AC7-66B0E0E2D056}"/>
                </a:ext>
              </a:extLst>
            </p:cNvPr>
            <p:cNvSpPr/>
            <p:nvPr/>
          </p:nvSpPr>
          <p:spPr>
            <a:xfrm>
              <a:off x="8769488" y="2296858"/>
              <a:ext cx="536639" cy="580072"/>
            </a:xfrm>
            <a:custGeom>
              <a:avLst/>
              <a:gdLst>
                <a:gd name="connsiteX0" fmla="*/ 227435 w 536639"/>
                <a:gd name="connsiteY0" fmla="*/ 471213 h 580072"/>
                <a:gd name="connsiteX1" fmla="*/ 409268 w 536639"/>
                <a:gd name="connsiteY1" fmla="*/ 290238 h 580072"/>
                <a:gd name="connsiteX2" fmla="*/ 227435 w 536639"/>
                <a:gd name="connsiteY2" fmla="*/ 108406 h 580072"/>
                <a:gd name="connsiteX3" fmla="*/ 122660 w 536639"/>
                <a:gd name="connsiteY3" fmla="*/ 108406 h 580072"/>
                <a:gd name="connsiteX4" fmla="*/ 122660 w 536639"/>
                <a:gd name="connsiteY4" fmla="*/ 471118 h 580072"/>
                <a:gd name="connsiteX5" fmla="*/ -1165 w 536639"/>
                <a:gd name="connsiteY5" fmla="*/ -179 h 580072"/>
                <a:gd name="connsiteX6" fmla="*/ 227435 w 536639"/>
                <a:gd name="connsiteY6" fmla="*/ -179 h 580072"/>
                <a:gd name="connsiteX7" fmla="*/ 535474 w 536639"/>
                <a:gd name="connsiteY7" fmla="*/ 290333 h 580072"/>
                <a:gd name="connsiteX8" fmla="*/ 227435 w 536639"/>
                <a:gd name="connsiteY8" fmla="*/ 579893 h 580072"/>
                <a:gd name="connsiteX9" fmla="*/ -1165 w 536639"/>
                <a:gd name="connsiteY9" fmla="*/ 579893 h 58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639" h="580072">
                  <a:moveTo>
                    <a:pt x="227435" y="471213"/>
                  </a:moveTo>
                  <a:cubicBezTo>
                    <a:pt x="342307" y="471213"/>
                    <a:pt x="409268" y="388536"/>
                    <a:pt x="409268" y="290238"/>
                  </a:cubicBezTo>
                  <a:cubicBezTo>
                    <a:pt x="409268" y="187559"/>
                    <a:pt x="346593" y="108406"/>
                    <a:pt x="227435" y="108406"/>
                  </a:cubicBezTo>
                  <a:lnTo>
                    <a:pt x="122660" y="108406"/>
                  </a:lnTo>
                  <a:lnTo>
                    <a:pt x="122660" y="471118"/>
                  </a:lnTo>
                  <a:close/>
                  <a:moveTo>
                    <a:pt x="-1165" y="-179"/>
                  </a:moveTo>
                  <a:lnTo>
                    <a:pt x="227435" y="-179"/>
                  </a:lnTo>
                  <a:cubicBezTo>
                    <a:pt x="409268" y="-179"/>
                    <a:pt x="535474" y="115454"/>
                    <a:pt x="535474" y="290333"/>
                  </a:cubicBezTo>
                  <a:cubicBezTo>
                    <a:pt x="535474" y="465213"/>
                    <a:pt x="409268" y="579893"/>
                    <a:pt x="227435" y="579893"/>
                  </a:cubicBezTo>
                  <a:lnTo>
                    <a:pt x="-1165" y="579893"/>
                  </a:lnTo>
                  <a:close/>
                </a:path>
              </a:pathLst>
            </a:custGeom>
            <a:grp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164A7529-7A79-8ACB-2EE7-4B3C42850E1D}"/>
                </a:ext>
              </a:extLst>
            </p:cNvPr>
            <p:cNvSpPr/>
            <p:nvPr/>
          </p:nvSpPr>
          <p:spPr>
            <a:xfrm>
              <a:off x="6440816" y="2296572"/>
              <a:ext cx="549497" cy="579977"/>
            </a:xfrm>
            <a:custGeom>
              <a:avLst/>
              <a:gdLst>
                <a:gd name="connsiteX0" fmla="*/ 347450 w 549497"/>
                <a:gd name="connsiteY0" fmla="*/ 474928 h 579977"/>
                <a:gd name="connsiteX1" fmla="*/ 188383 w 549497"/>
                <a:gd name="connsiteY1" fmla="*/ 474928 h 579977"/>
                <a:gd name="connsiteX2" fmla="*/ 188383 w 549497"/>
                <a:gd name="connsiteY2" fmla="*/ 338435 h 579977"/>
                <a:gd name="connsiteX3" fmla="*/ 347640 w 549497"/>
                <a:gd name="connsiteY3" fmla="*/ 338435 h 579977"/>
                <a:gd name="connsiteX4" fmla="*/ 422507 w 549497"/>
                <a:gd name="connsiteY4" fmla="*/ 406253 h 579977"/>
                <a:gd name="connsiteX5" fmla="*/ 347640 w 549497"/>
                <a:gd name="connsiteY5" fmla="*/ 474928 h 579977"/>
                <a:gd name="connsiteX6" fmla="*/ 188383 w 549497"/>
                <a:gd name="connsiteY6" fmla="*/ 105358 h 579977"/>
                <a:gd name="connsiteX7" fmla="*/ 343354 w 549497"/>
                <a:gd name="connsiteY7" fmla="*/ 105358 h 579977"/>
                <a:gd name="connsiteX8" fmla="*/ 411172 w 549497"/>
                <a:gd name="connsiteY8" fmla="*/ 168794 h 579977"/>
                <a:gd name="connsiteX9" fmla="*/ 343354 w 549497"/>
                <a:gd name="connsiteY9" fmla="*/ 233183 h 579977"/>
                <a:gd name="connsiteX10" fmla="*/ 188383 w 549497"/>
                <a:gd name="connsiteY10" fmla="*/ 233183 h 579977"/>
                <a:gd name="connsiteX11" fmla="*/ 437271 w 549497"/>
                <a:gd name="connsiteY11" fmla="*/ 280999 h 579977"/>
                <a:gd name="connsiteX12" fmla="*/ 537283 w 549497"/>
                <a:gd name="connsiteY12" fmla="*/ 147649 h 579977"/>
                <a:gd name="connsiteX13" fmla="*/ 370310 w 549497"/>
                <a:gd name="connsiteY13" fmla="*/ -179 h 579977"/>
                <a:gd name="connsiteX14" fmla="*/ -1165 w 549497"/>
                <a:gd name="connsiteY14" fmla="*/ -179 h 579977"/>
                <a:gd name="connsiteX15" fmla="*/ 64558 w 549497"/>
                <a:gd name="connsiteY15" fmla="*/ 74973 h 579977"/>
                <a:gd name="connsiteX16" fmla="*/ 64558 w 549497"/>
                <a:gd name="connsiteY16" fmla="*/ 579798 h 579977"/>
                <a:gd name="connsiteX17" fmla="*/ 379549 w 549497"/>
                <a:gd name="connsiteY17" fmla="*/ 579798 h 579977"/>
                <a:gd name="connsiteX18" fmla="*/ 548333 w 549497"/>
                <a:gd name="connsiteY18" fmla="*/ 423302 h 579977"/>
                <a:gd name="connsiteX19" fmla="*/ 436985 w 549497"/>
                <a:gd name="connsiteY19" fmla="*/ 280427 h 57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497" h="579977">
                  <a:moveTo>
                    <a:pt x="347450" y="474928"/>
                  </a:moveTo>
                  <a:lnTo>
                    <a:pt x="188383" y="474928"/>
                  </a:lnTo>
                  <a:lnTo>
                    <a:pt x="188383" y="338435"/>
                  </a:lnTo>
                  <a:lnTo>
                    <a:pt x="347640" y="338435"/>
                  </a:lnTo>
                  <a:cubicBezTo>
                    <a:pt x="396408" y="338435"/>
                    <a:pt x="422507" y="369676"/>
                    <a:pt x="422507" y="406253"/>
                  </a:cubicBezTo>
                  <a:cubicBezTo>
                    <a:pt x="422507" y="447972"/>
                    <a:pt x="394599" y="474928"/>
                    <a:pt x="347640" y="474928"/>
                  </a:cubicBezTo>
                  <a:moveTo>
                    <a:pt x="188383" y="105358"/>
                  </a:moveTo>
                  <a:lnTo>
                    <a:pt x="343354" y="105358"/>
                  </a:lnTo>
                  <a:cubicBezTo>
                    <a:pt x="385074" y="105358"/>
                    <a:pt x="411172" y="133171"/>
                    <a:pt x="411172" y="168794"/>
                  </a:cubicBezTo>
                  <a:cubicBezTo>
                    <a:pt x="411172" y="206228"/>
                    <a:pt x="385074" y="233183"/>
                    <a:pt x="343354" y="233183"/>
                  </a:cubicBezTo>
                  <a:lnTo>
                    <a:pt x="188383" y="233183"/>
                  </a:lnTo>
                  <a:close/>
                  <a:moveTo>
                    <a:pt x="437271" y="280999"/>
                  </a:moveTo>
                  <a:cubicBezTo>
                    <a:pt x="492135" y="269664"/>
                    <a:pt x="537283" y="220991"/>
                    <a:pt x="537283" y="147649"/>
                  </a:cubicBezTo>
                  <a:cubicBezTo>
                    <a:pt x="537283" y="70211"/>
                    <a:pt x="480800" y="-179"/>
                    <a:pt x="370310" y="-179"/>
                  </a:cubicBezTo>
                  <a:lnTo>
                    <a:pt x="-1165" y="-179"/>
                  </a:lnTo>
                  <a:lnTo>
                    <a:pt x="64558" y="74973"/>
                  </a:lnTo>
                  <a:lnTo>
                    <a:pt x="64558" y="579798"/>
                  </a:lnTo>
                  <a:lnTo>
                    <a:pt x="379549" y="579798"/>
                  </a:lnTo>
                  <a:cubicBezTo>
                    <a:pt x="490040" y="579798"/>
                    <a:pt x="548333" y="510266"/>
                    <a:pt x="548333" y="423302"/>
                  </a:cubicBezTo>
                  <a:cubicBezTo>
                    <a:pt x="548333" y="350246"/>
                    <a:pt x="498802" y="289952"/>
                    <a:pt x="436985" y="280427"/>
                  </a:cubicBezTo>
                </a:path>
              </a:pathLst>
            </a:custGeom>
            <a:grp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CC919E10-43CA-C57C-8706-CD28FBE9211B}"/>
                </a:ext>
              </a:extLst>
            </p:cNvPr>
            <p:cNvSpPr/>
            <p:nvPr/>
          </p:nvSpPr>
          <p:spPr>
            <a:xfrm>
              <a:off x="6384524"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0E1DF5EF-883C-2773-3BD6-025D28559B6D}"/>
                </a:ext>
              </a:extLst>
            </p:cNvPr>
            <p:cNvSpPr/>
            <p:nvPr/>
          </p:nvSpPr>
          <p:spPr>
            <a:xfrm>
              <a:off x="6388238" y="2296858"/>
              <a:ext cx="242030" cy="233076"/>
            </a:xfrm>
            <a:custGeom>
              <a:avLst/>
              <a:gdLst>
                <a:gd name="connsiteX0" fmla="*/ 242030 w 242030"/>
                <a:gd name="connsiteY0" fmla="*/ 0 h 233076"/>
                <a:gd name="connsiteX1" fmla="*/ 0 w 242030"/>
                <a:gd name="connsiteY1" fmla="*/ 0 h 233076"/>
                <a:gd name="connsiteX2" fmla="*/ 242030 w 242030"/>
                <a:gd name="connsiteY2" fmla="*/ 233077 h 233076"/>
                <a:gd name="connsiteX3" fmla="*/ 242030 w 242030"/>
                <a:gd name="connsiteY3" fmla="*/ 0 h 233076"/>
              </a:gdLst>
              <a:ahLst/>
              <a:cxnLst>
                <a:cxn ang="0">
                  <a:pos x="connsiteX0" y="connsiteY0"/>
                </a:cxn>
                <a:cxn ang="0">
                  <a:pos x="connsiteX1" y="connsiteY1"/>
                </a:cxn>
                <a:cxn ang="0">
                  <a:pos x="connsiteX2" y="connsiteY2"/>
                </a:cxn>
                <a:cxn ang="0">
                  <a:pos x="connsiteX3" y="connsiteY3"/>
                </a:cxn>
              </a:cxnLst>
              <a:rect l="l" t="t" r="r" b="b"/>
              <a:pathLst>
                <a:path w="242030" h="233076">
                  <a:moveTo>
                    <a:pt x="242030" y="0"/>
                  </a:moveTo>
                  <a:lnTo>
                    <a:pt x="0" y="0"/>
                  </a:lnTo>
                  <a:lnTo>
                    <a:pt x="242030" y="233077"/>
                  </a:lnTo>
                  <a:lnTo>
                    <a:pt x="242030" y="0"/>
                  </a:ln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190978302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3000"/>
                                            <p:tgtEl>
                                              <p:spTgt spid="24"/>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3000"/>
                                            <p:tgtEl>
                                              <p:spTgt spid="25"/>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3000"/>
                                            <p:tgtEl>
                                              <p:spTgt spid="48"/>
                                            </p:tgtEl>
                                          </p:cBhvr>
                                        </p:animEffect>
                                      </p:childTnLst>
                                    </p:cTn>
                                  </p:par>
                                  <p:par>
                                    <p:cTn id="29" presetID="2" presetClass="entr" presetSubtype="4" fill="hold" grpId="0" nodeType="withEffect" p14:presetBounceEnd="80000">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14:bounceEnd="80000">
                                          <p:cBhvr additive="base">
                                            <p:cTn id="31" dur="425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32" dur="425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1000" fill="hold"/>
                                            <p:tgtEl>
                                              <p:spTgt spid="79"/>
                                            </p:tgtEl>
                                            <p:attrNameLst>
                                              <p:attrName>ppt_x</p:attrName>
                                            </p:attrNameLst>
                                          </p:cBhvr>
                                          <p:tavLst>
                                            <p:tav tm="0">
                                              <p:val>
                                                <p:strVal val="0-#ppt_w/2"/>
                                              </p:val>
                                            </p:tav>
                                            <p:tav tm="100000">
                                              <p:val>
                                                <p:strVal val="#ppt_x"/>
                                              </p:val>
                                            </p:tav>
                                          </p:tavLst>
                                        </p:anim>
                                        <p:anim calcmode="lin" valueType="num">
                                          <p:cBhvr additive="base">
                                            <p:cTn id="36"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4" grpId="0" animBg="1"/>
          <p:bldP spid="25" grpId="0" animBg="1"/>
          <p:bldP spid="48" grpId="0" animBg="1"/>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3000"/>
                                            <p:tgtEl>
                                              <p:spTgt spid="24"/>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3000"/>
                                            <p:tgtEl>
                                              <p:spTgt spid="25"/>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3000"/>
                                            <p:tgtEl>
                                              <p:spTgt spid="48"/>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4250" fill="hold"/>
                                            <p:tgtEl>
                                              <p:spTgt spid="3"/>
                                            </p:tgtEl>
                                            <p:attrNameLst>
                                              <p:attrName>ppt_x</p:attrName>
                                            </p:attrNameLst>
                                          </p:cBhvr>
                                          <p:tavLst>
                                            <p:tav tm="0">
                                              <p:val>
                                                <p:strVal val="#ppt_x"/>
                                              </p:val>
                                            </p:tav>
                                            <p:tav tm="100000">
                                              <p:val>
                                                <p:strVal val="#ppt_x"/>
                                              </p:val>
                                            </p:tav>
                                          </p:tavLst>
                                        </p:anim>
                                        <p:anim calcmode="lin" valueType="num">
                                          <p:cBhvr additive="base">
                                            <p:cTn id="32" dur="425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1000" fill="hold"/>
                                            <p:tgtEl>
                                              <p:spTgt spid="79"/>
                                            </p:tgtEl>
                                            <p:attrNameLst>
                                              <p:attrName>ppt_x</p:attrName>
                                            </p:attrNameLst>
                                          </p:cBhvr>
                                          <p:tavLst>
                                            <p:tav tm="0">
                                              <p:val>
                                                <p:strVal val="0-#ppt_w/2"/>
                                              </p:val>
                                            </p:tav>
                                            <p:tav tm="100000">
                                              <p:val>
                                                <p:strVal val="#ppt_x"/>
                                              </p:val>
                                            </p:tav>
                                          </p:tavLst>
                                        </p:anim>
                                        <p:anim calcmode="lin" valueType="num">
                                          <p:cBhvr additive="base">
                                            <p:cTn id="36"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4" grpId="0" animBg="1"/>
          <p:bldP spid="25" grpId="0" animBg="1"/>
          <p:bldP spid="48" grpId="0" animBg="1"/>
          <p:bldP spid="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563235" y="412662"/>
            <a:ext cx="10441058" cy="621702"/>
          </a:xfrm>
        </p:spPr>
        <p:txBody>
          <a:bodyPr lIns="91440" tIns="45720" rIns="91440" bIns="45720" anchor="t"/>
          <a:lstStyle/>
          <a:p>
            <a:r>
              <a:rPr lang="en-IN">
                <a:ea typeface="+mj-lt"/>
                <a:cs typeface="+mj-lt"/>
              </a:rPr>
              <a:t>Household Managers</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consists of middle-class individuals, mostly old people, who have a zone of contentment and extra time on their hands. </a:t>
            </a:r>
            <a:endParaRPr lang="en-US"/>
          </a:p>
          <a:p>
            <a:pPr marL="227965" indent="-227965"/>
            <a:r>
              <a:rPr lang="en-IN" sz="1400">
                <a:ea typeface="+mn-lt"/>
                <a:cs typeface="+mn-lt"/>
              </a:rPr>
              <a:t>Mostly are female and housemaker</a:t>
            </a:r>
          </a:p>
          <a:p>
            <a:pPr marL="227965" indent="-227965"/>
            <a:r>
              <a:rPr lang="en-IN" sz="1400">
                <a:ea typeface="+mn-lt"/>
                <a:cs typeface="+mn-lt"/>
              </a:rPr>
              <a:t>They are not brand loyalists and have less purchases both online and offline, but do not have many financial obligations such as a mortgage, insurance, or retirement savings. </a:t>
            </a:r>
            <a:endParaRPr lang="en-IN">
              <a:ea typeface="+mn-lt"/>
              <a:cs typeface="+mn-lt"/>
            </a:endParaRPr>
          </a:p>
          <a:p>
            <a:pPr marL="227965" indent="-227965"/>
            <a:r>
              <a:rPr lang="en-IN" sz="1400">
                <a:ea typeface="+mn-lt"/>
                <a:cs typeface="+mn-lt"/>
              </a:rPr>
              <a:t>They prefer a simple and comfortable lifestyle and are not interested in vacations. </a:t>
            </a:r>
            <a:endParaRPr lang="en-IN">
              <a:ea typeface="+mn-lt"/>
              <a:cs typeface="+mn-lt"/>
            </a:endParaRPr>
          </a:p>
          <a:p>
            <a:pPr marL="227965" indent="-227965"/>
            <a:r>
              <a:rPr lang="en-IN" sz="1400">
                <a:ea typeface="+mn-lt"/>
                <a:cs typeface="+mn-lt"/>
              </a:rPr>
              <a:t>They are likely to get their health insurance from small to mid-size employers and do not want to upgrade their plan.</a:t>
            </a:r>
            <a:endParaRPr lang="en-IN"/>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7756812"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Highlight the affordability of their plans, </a:t>
            </a:r>
            <a:r>
              <a:rPr lang="en-US" sz="1400">
                <a:ea typeface="+mn-lt"/>
                <a:cs typeface="+mn-lt"/>
              </a:rPr>
              <a:t>Consider partnering with retirement communities or senior centers to offer health insurance plans specifically tailored to the needs of this segment</a:t>
            </a:r>
            <a:endParaRPr lang="en-IN" sz="1400">
              <a:solidFill>
                <a:schemeClr val="tx1">
                  <a:lumMod val="50000"/>
                  <a:lumOff val="50000"/>
                </a:schemeClr>
              </a:solidFill>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75</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60% are older than 75</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$40K , 75%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60%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81549"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65%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5%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4" name="Picture 11">
            <a:extLst>
              <a:ext uri="{FF2B5EF4-FFF2-40B4-BE49-F238E27FC236}">
                <a16:creationId xmlns:a16="http://schemas.microsoft.com/office/drawing/2014/main" id="{02C43836-446A-EA3E-77CC-B93C628B5C9E}"/>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71945" y="1085850"/>
            <a:ext cx="3366654" cy="2253095"/>
          </a:xfrm>
          <a:prstGeom prst="rect">
            <a:avLst/>
          </a:prstGeom>
        </p:spPr>
      </p:pic>
    </p:spTree>
    <p:extLst>
      <p:ext uri="{BB962C8B-B14F-4D97-AF65-F5344CB8AC3E}">
        <p14:creationId xmlns:p14="http://schemas.microsoft.com/office/powerpoint/2010/main" val="757012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4">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bar chart&#10;&#10;Description automatically generated">
            <a:extLst>
              <a:ext uri="{FF2B5EF4-FFF2-40B4-BE49-F238E27FC236}">
                <a16:creationId xmlns:a16="http://schemas.microsoft.com/office/drawing/2014/main" id="{38097D25-7A94-9D1C-2A95-F8A44BF6D924}"/>
              </a:ext>
            </a:extLst>
          </p:cNvPr>
          <p:cNvPicPr>
            <a:picLocks noChangeAspect="1"/>
          </p:cNvPicPr>
          <p:nvPr/>
        </p:nvPicPr>
        <p:blipFill>
          <a:blip r:embed="rId2"/>
          <a:stretch>
            <a:fillRect/>
          </a:stretch>
        </p:blipFill>
        <p:spPr>
          <a:xfrm>
            <a:off x="5678129" y="138830"/>
            <a:ext cx="4611381" cy="2926993"/>
          </a:xfrm>
          <a:prstGeom prst="rect">
            <a:avLst/>
          </a:prstGeom>
        </p:spPr>
      </p:pic>
      <p:pic>
        <p:nvPicPr>
          <p:cNvPr id="8" name="Picture 8" descr="Chart, bar chart&#10;&#10;Description automatically generated">
            <a:extLst>
              <a:ext uri="{FF2B5EF4-FFF2-40B4-BE49-F238E27FC236}">
                <a16:creationId xmlns:a16="http://schemas.microsoft.com/office/drawing/2014/main" id="{F1567975-F85A-1648-C43E-C308A2A69F09}"/>
              </a:ext>
            </a:extLst>
          </p:cNvPr>
          <p:cNvPicPr>
            <a:picLocks noChangeAspect="1"/>
          </p:cNvPicPr>
          <p:nvPr/>
        </p:nvPicPr>
        <p:blipFill>
          <a:blip r:embed="rId3"/>
          <a:stretch>
            <a:fillRect/>
          </a:stretch>
        </p:blipFill>
        <p:spPr>
          <a:xfrm>
            <a:off x="872613" y="2293578"/>
            <a:ext cx="4363423" cy="2973745"/>
          </a:xfrm>
          <a:prstGeom prst="rect">
            <a:avLst/>
          </a:prstGeom>
        </p:spPr>
      </p:pic>
      <p:pic>
        <p:nvPicPr>
          <p:cNvPr id="7" name="Picture 7" descr="Chart, bar chart&#10;&#10;Description automatically generated">
            <a:extLst>
              <a:ext uri="{FF2B5EF4-FFF2-40B4-BE49-F238E27FC236}">
                <a16:creationId xmlns:a16="http://schemas.microsoft.com/office/drawing/2014/main" id="{5E1F0FF2-0516-18C3-50B9-9B1A6F521C3A}"/>
              </a:ext>
            </a:extLst>
          </p:cNvPr>
          <p:cNvPicPr>
            <a:picLocks noChangeAspect="1"/>
          </p:cNvPicPr>
          <p:nvPr/>
        </p:nvPicPr>
        <p:blipFill>
          <a:blip r:embed="rId4"/>
          <a:stretch>
            <a:fillRect/>
          </a:stretch>
        </p:blipFill>
        <p:spPr>
          <a:xfrm>
            <a:off x="5678949" y="3203063"/>
            <a:ext cx="4610562" cy="3207262"/>
          </a:xfrm>
          <a:prstGeom prst="rect">
            <a:avLst/>
          </a:prstGeom>
        </p:spPr>
      </p:pic>
      <p:sp>
        <p:nvSpPr>
          <p:cNvPr id="2" name="Title 1">
            <a:extLst>
              <a:ext uri="{FF2B5EF4-FFF2-40B4-BE49-F238E27FC236}">
                <a16:creationId xmlns:a16="http://schemas.microsoft.com/office/drawing/2014/main" id="{4E1700C9-5940-EA46-D2B7-24D8991E1D43}"/>
              </a:ext>
            </a:extLst>
          </p:cNvPr>
          <p:cNvSpPr>
            <a:spLocks noGrp="1"/>
          </p:cNvSpPr>
          <p:nvPr>
            <p:ph type="title"/>
          </p:nvPr>
        </p:nvSpPr>
        <p:spPr>
          <a:xfrm>
            <a:off x="621629" y="640080"/>
            <a:ext cx="4852097" cy="1252623"/>
          </a:xfrm>
        </p:spPr>
        <p:txBody>
          <a:bodyPr vert="horz" lIns="91440" tIns="45720" rIns="91440" bIns="45720" rtlCol="0" anchor="ctr">
            <a:normAutofit/>
          </a:bodyPr>
          <a:lstStyle/>
          <a:p>
            <a:pPr defTabSz="914400"/>
            <a:r>
              <a:rPr lang="en-US" sz="3200" kern="1200">
                <a:solidFill>
                  <a:srgbClr val="FFFFFF"/>
                </a:solidFill>
                <a:latin typeface="+mj-lt"/>
                <a:ea typeface="+mj-ea"/>
                <a:cs typeface="+mj-cs"/>
              </a:rPr>
              <a:t>Comparison between different Segments</a:t>
            </a:r>
            <a:endParaRPr lang="en-US" sz="3200"/>
          </a:p>
        </p:txBody>
      </p:sp>
    </p:spTree>
    <p:extLst>
      <p:ext uri="{BB962C8B-B14F-4D97-AF65-F5344CB8AC3E}">
        <p14:creationId xmlns:p14="http://schemas.microsoft.com/office/powerpoint/2010/main" val="658536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B1B93A-4274-8E43-F6B3-DCB3DED9179C}"/>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defTabSz="914400"/>
            <a:r>
              <a:rPr lang="en-US" sz="5400">
                <a:solidFill>
                  <a:schemeClr val="bg1">
                    <a:lumMod val="95000"/>
                    <a:lumOff val="5000"/>
                  </a:schemeClr>
                </a:solidFill>
              </a:rPr>
              <a:t>Thank You</a:t>
            </a:r>
          </a:p>
        </p:txBody>
      </p:sp>
    </p:spTree>
    <p:extLst>
      <p:ext uri="{BB962C8B-B14F-4D97-AF65-F5344CB8AC3E}">
        <p14:creationId xmlns:p14="http://schemas.microsoft.com/office/powerpoint/2010/main" val="1348726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53AA4F-44AC-5354-1ACD-D9AB0791BF64}"/>
              </a:ext>
            </a:extLst>
          </p:cNvPr>
          <p:cNvSpPr>
            <a:spLocks noGrp="1"/>
          </p:cNvSpPr>
          <p:nvPr>
            <p:ph type="body" sz="quarter" idx="10"/>
          </p:nvPr>
        </p:nvSpPr>
        <p:spPr>
          <a:xfrm>
            <a:off x="937306" y="2387705"/>
            <a:ext cx="7663637" cy="3092925"/>
          </a:xfrm>
        </p:spPr>
        <p:txBody>
          <a:bodyPr lIns="91428" tIns="45714" rIns="91428" bIns="45714" anchor="t"/>
          <a:lstStyle/>
          <a:p>
            <a:pPr marL="227330" indent="-227330"/>
            <a:r>
              <a:rPr lang="en-IN"/>
              <a:t>Introduction</a:t>
            </a:r>
            <a:endParaRPr lang="en-US"/>
          </a:p>
          <a:p>
            <a:pPr marL="227330" indent="-227330"/>
            <a:r>
              <a:rPr lang="en-IN"/>
              <a:t>Executive summary</a:t>
            </a:r>
          </a:p>
          <a:p>
            <a:pPr marL="227330" indent="-227330"/>
            <a:r>
              <a:rPr lang="en-IN">
                <a:ea typeface="+mn-lt"/>
                <a:cs typeface="+mn-lt"/>
              </a:rPr>
              <a:t>Personas of the segments</a:t>
            </a:r>
          </a:p>
          <a:p>
            <a:pPr marL="227330" indent="-227330"/>
            <a:endParaRPr lang="en-IN"/>
          </a:p>
          <a:p>
            <a:pPr marL="227330" indent="-227330"/>
            <a:endParaRPr lang="en-IN"/>
          </a:p>
          <a:p>
            <a:pPr marL="227330" indent="-227330"/>
            <a:endParaRPr lang="en-IN"/>
          </a:p>
          <a:p>
            <a:pPr marL="227330" indent="-227330"/>
            <a:endParaRPr lang="en-IN"/>
          </a:p>
          <a:p>
            <a:pPr marL="227330" indent="-227330"/>
            <a:endParaRPr lang="en-IN"/>
          </a:p>
          <a:p>
            <a:pPr marL="0" indent="0">
              <a:buNone/>
            </a:pPr>
            <a:endParaRPr lang="en-IN"/>
          </a:p>
          <a:p>
            <a:pPr marL="227330" indent="-227330"/>
            <a:endParaRPr lang="en-IN"/>
          </a:p>
          <a:p>
            <a:pPr marL="227330" indent="-227330"/>
            <a:endParaRPr lang="en-IN"/>
          </a:p>
          <a:p>
            <a:pPr marL="227330" indent="-227330"/>
            <a:endParaRPr lang="en-IN"/>
          </a:p>
        </p:txBody>
      </p:sp>
      <p:sp>
        <p:nvSpPr>
          <p:cNvPr id="5" name="TextBox 4">
            <a:extLst>
              <a:ext uri="{FF2B5EF4-FFF2-40B4-BE49-F238E27FC236}">
                <a16:creationId xmlns:a16="http://schemas.microsoft.com/office/drawing/2014/main" id="{2F4DCB62-5DA0-0AF6-7D12-4AB01DA9C325}"/>
              </a:ext>
            </a:extLst>
          </p:cNvPr>
          <p:cNvSpPr txBox="1"/>
          <p:nvPr/>
        </p:nvSpPr>
        <p:spPr>
          <a:xfrm>
            <a:off x="941110" y="269352"/>
            <a:ext cx="6369715" cy="6552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3200" b="1">
                <a:solidFill>
                  <a:schemeClr val="accent3">
                    <a:lumMod val="60000"/>
                    <a:lumOff val="40000"/>
                  </a:schemeClr>
                </a:solidFill>
              </a:rPr>
              <a:t>Agenda </a:t>
            </a:r>
          </a:p>
        </p:txBody>
      </p:sp>
    </p:spTree>
    <p:extLst>
      <p:ext uri="{BB962C8B-B14F-4D97-AF65-F5344CB8AC3E}">
        <p14:creationId xmlns:p14="http://schemas.microsoft.com/office/powerpoint/2010/main" val="390329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F73CC-EB06-303C-C6F7-AC8DD501014A}"/>
              </a:ext>
            </a:extLst>
          </p:cNvPr>
          <p:cNvSpPr>
            <a:spLocks noGrp="1"/>
          </p:cNvSpPr>
          <p:nvPr>
            <p:ph type="title"/>
          </p:nvPr>
        </p:nvSpPr>
        <p:spPr/>
        <p:txBody>
          <a:bodyPr lIns="91440" tIns="45720" rIns="91440" bIns="45720" anchor="t"/>
          <a:lstStyle/>
          <a:p>
            <a:r>
              <a:rPr lang="en-US">
                <a:solidFill>
                  <a:schemeClr val="accent3">
                    <a:lumMod val="60000"/>
                    <a:lumOff val="40000"/>
                  </a:schemeClr>
                </a:solidFill>
              </a:rPr>
              <a:t>Introduction</a:t>
            </a:r>
          </a:p>
        </p:txBody>
      </p:sp>
      <p:sp>
        <p:nvSpPr>
          <p:cNvPr id="3" name="Text Placeholder 2">
            <a:extLst>
              <a:ext uri="{FF2B5EF4-FFF2-40B4-BE49-F238E27FC236}">
                <a16:creationId xmlns:a16="http://schemas.microsoft.com/office/drawing/2014/main" id="{96B11419-9AAB-C27C-A7E5-31166445CDD4}"/>
              </a:ext>
            </a:extLst>
          </p:cNvPr>
          <p:cNvSpPr>
            <a:spLocks noGrp="1"/>
          </p:cNvSpPr>
          <p:nvPr>
            <p:ph type="body" sz="quarter" idx="10"/>
          </p:nvPr>
        </p:nvSpPr>
        <p:spPr>
          <a:xfrm>
            <a:off x="896218" y="1370192"/>
            <a:ext cx="10393514" cy="4120043"/>
          </a:xfrm>
        </p:spPr>
        <p:txBody>
          <a:bodyPr lIns="91440" tIns="45720" rIns="91440" bIns="45720" anchor="t"/>
          <a:lstStyle/>
          <a:p>
            <a:pPr marL="0" indent="0">
              <a:buNone/>
            </a:pPr>
            <a:r>
              <a:rPr lang="en-US" sz="1800">
                <a:ea typeface="+mn-lt"/>
                <a:cs typeface="+mn-lt"/>
              </a:rPr>
              <a:t>Medicare is a national health insurance program in the United States that provides coverage for people aged 65 and older, as well as those with certain disabilities and medical conditions. It is administered by the federal government and funded through payroll taxes, premiums, and general revenue. </a:t>
            </a:r>
          </a:p>
          <a:p>
            <a:pPr marL="0" indent="0">
              <a:buNone/>
            </a:pPr>
            <a:endParaRPr lang="en-US" sz="1800">
              <a:ea typeface="+mn-lt"/>
              <a:cs typeface="+mn-lt"/>
            </a:endParaRPr>
          </a:p>
          <a:p>
            <a:pPr marL="0" indent="0">
              <a:buNone/>
            </a:pPr>
            <a:r>
              <a:rPr lang="en-US" sz="1800">
                <a:ea typeface="+mn-lt"/>
                <a:cs typeface="+mn-lt"/>
              </a:rPr>
              <a:t>Medicare has four parts:</a:t>
            </a:r>
          </a:p>
          <a:p>
            <a:pPr marL="227965" indent="-227965"/>
            <a:r>
              <a:rPr lang="en-US" sz="1800">
                <a:ea typeface="+mn-lt"/>
                <a:cs typeface="+mn-lt"/>
              </a:rPr>
              <a:t>Part A (hospital insurance)</a:t>
            </a:r>
          </a:p>
          <a:p>
            <a:pPr marL="227965" indent="-227965"/>
            <a:r>
              <a:rPr lang="en-US" sz="1800">
                <a:ea typeface="+mn-lt"/>
                <a:cs typeface="+mn-lt"/>
              </a:rPr>
              <a:t>Part B (medical insurance)</a:t>
            </a:r>
          </a:p>
          <a:p>
            <a:pPr marL="227965" indent="-227965"/>
            <a:r>
              <a:rPr lang="en-US" sz="1800">
                <a:ea typeface="+mn-lt"/>
                <a:cs typeface="+mn-lt"/>
              </a:rPr>
              <a:t>Part C (Medicare Advantage plans)</a:t>
            </a:r>
          </a:p>
          <a:p>
            <a:pPr marL="227965" indent="-227965"/>
            <a:r>
              <a:rPr lang="en-US" sz="1800">
                <a:ea typeface="+mn-lt"/>
                <a:cs typeface="+mn-lt"/>
              </a:rPr>
              <a:t>Part D (prescription drug coverage)</a:t>
            </a:r>
            <a:endParaRPr lang="en-US" sz="1800"/>
          </a:p>
        </p:txBody>
      </p:sp>
    </p:spTree>
    <p:extLst>
      <p:ext uri="{BB962C8B-B14F-4D97-AF65-F5344CB8AC3E}">
        <p14:creationId xmlns:p14="http://schemas.microsoft.com/office/powerpoint/2010/main" val="1050467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6ABA74-DD74-E2EB-704F-BA2EB5FB7728}"/>
              </a:ext>
            </a:extLst>
          </p:cNvPr>
          <p:cNvSpPr txBox="1"/>
          <p:nvPr/>
        </p:nvSpPr>
        <p:spPr>
          <a:xfrm>
            <a:off x="432727" y="365712"/>
            <a:ext cx="4322872" cy="57341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2800" b="1">
                <a:solidFill>
                  <a:schemeClr val="accent3">
                    <a:lumMod val="60000"/>
                    <a:lumOff val="40000"/>
                  </a:schemeClr>
                </a:solidFill>
              </a:rPr>
              <a:t>Executive summary</a:t>
            </a:r>
          </a:p>
        </p:txBody>
      </p:sp>
      <p:sp>
        <p:nvSpPr>
          <p:cNvPr id="6" name="Rectangle 5">
            <a:extLst>
              <a:ext uri="{FF2B5EF4-FFF2-40B4-BE49-F238E27FC236}">
                <a16:creationId xmlns:a16="http://schemas.microsoft.com/office/drawing/2014/main" id="{4706D6B3-62CE-A05D-EC2C-D75F83FD9E3B}"/>
              </a:ext>
            </a:extLst>
          </p:cNvPr>
          <p:cNvSpPr/>
          <p:nvPr/>
        </p:nvSpPr>
        <p:spPr>
          <a:xfrm>
            <a:off x="797917" y="148345"/>
            <a:ext cx="914281" cy="20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a:extLst>
              <a:ext uri="{FF2B5EF4-FFF2-40B4-BE49-F238E27FC236}">
                <a16:creationId xmlns:a16="http://schemas.microsoft.com/office/drawing/2014/main" id="{71E5515E-CA85-E56D-8EF8-55587C45A2CB}"/>
              </a:ext>
            </a:extLst>
          </p:cNvPr>
          <p:cNvSpPr txBox="1"/>
          <p:nvPr/>
        </p:nvSpPr>
        <p:spPr>
          <a:xfrm>
            <a:off x="435436" y="1065328"/>
            <a:ext cx="11057701" cy="21743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a:solidFill>
                  <a:schemeClr val="tx1">
                    <a:lumMod val="50000"/>
                    <a:lumOff val="50000"/>
                  </a:schemeClr>
                </a:solidFill>
              </a:rPr>
              <a:t>In</a:t>
            </a:r>
            <a:r>
              <a:rPr lang="en-US" sz="1600">
                <a:ea typeface="+mn-lt"/>
                <a:cs typeface="+mn-lt"/>
              </a:rPr>
              <a:t> this assignment, we were tasked with analyzing the data to create personas for six different segments. Through our analysis, we deeply analyzed 12 different key dimensions such as Financials, Demographics, Market Trend etc. </a:t>
            </a:r>
          </a:p>
          <a:p>
            <a:pPr>
              <a:lnSpc>
                <a:spcPct val="150000"/>
              </a:lnSpc>
            </a:pPr>
            <a:r>
              <a:rPr lang="en-US" sz="1600">
                <a:ea typeface="+mn-lt"/>
                <a:cs typeface="+mn-lt"/>
              </a:rPr>
              <a:t>We identified demographic characteristics, interests, behaviors, and pain points for each segment. Based on this information, we developed detailed profiles that represent each segment's unique needs, preferences, and attitudes.</a:t>
            </a:r>
            <a:endParaRPr lang="en-US" sz="1600"/>
          </a:p>
        </p:txBody>
      </p:sp>
      <p:sp>
        <p:nvSpPr>
          <p:cNvPr id="8" name="TextBox 7">
            <a:extLst>
              <a:ext uri="{FF2B5EF4-FFF2-40B4-BE49-F238E27FC236}">
                <a16:creationId xmlns:a16="http://schemas.microsoft.com/office/drawing/2014/main" id="{7A57BD56-353B-FA38-4634-3990F7A0344E}"/>
              </a:ext>
            </a:extLst>
          </p:cNvPr>
          <p:cNvSpPr txBox="1"/>
          <p:nvPr/>
        </p:nvSpPr>
        <p:spPr>
          <a:xfrm>
            <a:off x="655459" y="4134878"/>
            <a:ext cx="1478983" cy="2867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lnSpc>
                <a:spcPct val="150000"/>
              </a:lnSpc>
            </a:pPr>
            <a:endParaRPr lang="en-US" sz="1400">
              <a:solidFill>
                <a:schemeClr val="tx1">
                  <a:lumMod val="50000"/>
                  <a:lumOff val="50000"/>
                </a:schemeClr>
              </a:solidFill>
            </a:endParaRPr>
          </a:p>
        </p:txBody>
      </p:sp>
      <p:sp>
        <p:nvSpPr>
          <p:cNvPr id="2" name="TextBox 1">
            <a:extLst>
              <a:ext uri="{FF2B5EF4-FFF2-40B4-BE49-F238E27FC236}">
                <a16:creationId xmlns:a16="http://schemas.microsoft.com/office/drawing/2014/main" id="{5606C065-93FF-6593-6915-0896117DFC6D}"/>
              </a:ext>
            </a:extLst>
          </p:cNvPr>
          <p:cNvSpPr txBox="1"/>
          <p:nvPr/>
        </p:nvSpPr>
        <p:spPr>
          <a:xfrm>
            <a:off x="441982" y="3332522"/>
            <a:ext cx="11754011" cy="29129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a:solidFill>
                  <a:schemeClr val="tx1">
                    <a:lumMod val="50000"/>
                    <a:lumOff val="50000"/>
                  </a:schemeClr>
                </a:solidFill>
              </a:rPr>
              <a:t>The six segment that we analyzed are:-</a:t>
            </a:r>
          </a:p>
          <a:p>
            <a:pPr marL="342900" indent="-342900">
              <a:lnSpc>
                <a:spcPct val="150000"/>
              </a:lnSpc>
              <a:buFont typeface="Arial"/>
              <a:buChar char="•"/>
            </a:pPr>
            <a:r>
              <a:rPr lang="en-IN" sz="1600">
                <a:ea typeface="+mn-lt"/>
                <a:cs typeface="+mn-lt"/>
              </a:rPr>
              <a:t>Fitness and Nutrition Savvy Consumers</a:t>
            </a:r>
            <a:endParaRPr lang="en-US" sz="1600">
              <a:ea typeface="+mn-lt"/>
              <a:cs typeface="+mn-lt"/>
            </a:endParaRPr>
          </a:p>
          <a:p>
            <a:pPr marL="342900" indent="-342900">
              <a:lnSpc>
                <a:spcPct val="150000"/>
              </a:lnSpc>
              <a:buFont typeface="Arial"/>
              <a:buChar char="•"/>
            </a:pPr>
            <a:r>
              <a:rPr lang="en-US" sz="1600">
                <a:solidFill>
                  <a:schemeClr val="tx1">
                    <a:lumMod val="50000"/>
                    <a:lumOff val="50000"/>
                  </a:schemeClr>
                </a:solidFill>
              </a:rPr>
              <a:t>Active Aging Consumers</a:t>
            </a:r>
          </a:p>
          <a:p>
            <a:pPr marL="342900" indent="-342900">
              <a:lnSpc>
                <a:spcPct val="150000"/>
              </a:lnSpc>
              <a:buFont typeface="Arial"/>
              <a:buChar char="•"/>
            </a:pPr>
            <a:r>
              <a:rPr lang="en-IN" sz="1600">
                <a:ea typeface="+mn-lt"/>
                <a:cs typeface="+mn-lt"/>
              </a:rPr>
              <a:t>Health-Conscious Retirees</a:t>
            </a:r>
            <a:endParaRPr lang="en-US" sz="1600">
              <a:ea typeface="+mn-lt"/>
              <a:cs typeface="+mn-lt"/>
            </a:endParaRPr>
          </a:p>
          <a:p>
            <a:pPr marL="342900" indent="-342900">
              <a:lnSpc>
                <a:spcPct val="150000"/>
              </a:lnSpc>
              <a:buFont typeface="Arial"/>
              <a:buChar char="•"/>
            </a:pPr>
            <a:r>
              <a:rPr lang="en-IN" sz="1600">
                <a:solidFill>
                  <a:schemeClr val="tx1">
                    <a:lumMod val="50000"/>
                    <a:lumOff val="50000"/>
                  </a:schemeClr>
                </a:solidFill>
              </a:rPr>
              <a:t>Offline Elderly Shoppers</a:t>
            </a:r>
          </a:p>
          <a:p>
            <a:pPr marL="342900" indent="-342900">
              <a:lnSpc>
                <a:spcPct val="150000"/>
              </a:lnSpc>
              <a:buFont typeface="Arial"/>
              <a:buChar char="•"/>
            </a:pPr>
            <a:r>
              <a:rPr lang="en-IN" sz="1600">
                <a:solidFill>
                  <a:schemeClr val="tx1">
                    <a:lumMod val="50000"/>
                    <a:lumOff val="50000"/>
                  </a:schemeClr>
                </a:solidFill>
              </a:rPr>
              <a:t>Richie Rich</a:t>
            </a:r>
          </a:p>
          <a:p>
            <a:pPr marL="342900" indent="-342900">
              <a:lnSpc>
                <a:spcPct val="150000"/>
              </a:lnSpc>
              <a:buFont typeface="Arial"/>
              <a:buChar char="•"/>
            </a:pPr>
            <a:r>
              <a:rPr lang="en-IN" sz="1600">
                <a:solidFill>
                  <a:schemeClr val="tx1">
                    <a:lumMod val="50000"/>
                    <a:lumOff val="50000"/>
                  </a:schemeClr>
                </a:solidFill>
              </a:rPr>
              <a:t>Household Managers</a:t>
            </a:r>
          </a:p>
          <a:p>
            <a:pPr marL="342900" indent="-342900">
              <a:lnSpc>
                <a:spcPct val="150000"/>
              </a:lnSpc>
              <a:buAutoNum type="arabicParenR"/>
            </a:pPr>
            <a:endParaRPr lang="en-US" sz="1600">
              <a:solidFill>
                <a:schemeClr val="tx1">
                  <a:lumMod val="50000"/>
                  <a:lumOff val="50000"/>
                </a:schemeClr>
              </a:solidFill>
            </a:endParaRPr>
          </a:p>
        </p:txBody>
      </p:sp>
    </p:spTree>
    <p:extLst>
      <p:ext uri="{BB962C8B-B14F-4D97-AF65-F5344CB8AC3E}">
        <p14:creationId xmlns:p14="http://schemas.microsoft.com/office/powerpoint/2010/main" val="374431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641167" y="412662"/>
            <a:ext cx="10441058" cy="621702"/>
          </a:xfrm>
        </p:spPr>
        <p:txBody>
          <a:bodyPr lIns="91440" tIns="45720" rIns="91440" bIns="45720" anchor="t"/>
          <a:lstStyle/>
          <a:p>
            <a:r>
              <a:rPr lang="en-IN">
                <a:ea typeface="+mj-lt"/>
                <a:cs typeface="+mj-lt"/>
              </a:rPr>
              <a:t>Fitness and Nutrition Savvy Consumers</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of people are middle-class consumers who prioritize health and wellness. </a:t>
            </a:r>
            <a:endParaRPr lang="en-US" sz="1400">
              <a:ea typeface="+mn-lt"/>
              <a:cs typeface="+mn-lt"/>
            </a:endParaRPr>
          </a:p>
          <a:p>
            <a:pPr marL="227965" indent="-227965"/>
            <a:r>
              <a:rPr lang="en-IN" sz="1400">
                <a:ea typeface="+mn-lt"/>
                <a:cs typeface="+mn-lt"/>
              </a:rPr>
              <a:t>They are not brand loyalists and make value-based purchasing decisions.</a:t>
            </a:r>
            <a:endParaRPr lang="en-US" sz="1400">
              <a:ea typeface="+mn-lt"/>
              <a:cs typeface="+mn-lt"/>
            </a:endParaRPr>
          </a:p>
          <a:p>
            <a:pPr marL="227965" indent="-227965"/>
            <a:r>
              <a:rPr lang="en-IN" sz="1400">
                <a:ea typeface="+mn-lt"/>
                <a:cs typeface="+mn-lt"/>
              </a:rPr>
              <a:t> Most of them are married and they are interested in fitness and sports activities, especially yoga.</a:t>
            </a:r>
            <a:endParaRPr lang="en-US" sz="1400">
              <a:ea typeface="+mn-lt"/>
              <a:cs typeface="+mn-lt"/>
            </a:endParaRPr>
          </a:p>
          <a:p>
            <a:pPr marL="227965" indent="-227965"/>
            <a:r>
              <a:rPr lang="en-IN" sz="1400">
                <a:ea typeface="+mn-lt"/>
                <a:cs typeface="+mn-lt"/>
              </a:rPr>
              <a:t> They read medical and nutrition-related books and are active on social media.</a:t>
            </a:r>
            <a:endParaRPr lang="en-US" sz="1400">
              <a:ea typeface="+mn-lt"/>
              <a:cs typeface="+mn-lt"/>
            </a:endParaRPr>
          </a:p>
          <a:p>
            <a:pPr marL="227965" indent="-227965"/>
            <a:r>
              <a:rPr lang="en-IN" sz="1400">
                <a:ea typeface="+mn-lt"/>
                <a:cs typeface="+mn-lt"/>
              </a:rPr>
              <a:t> They are likely to have a retirement savings account, a mortgage, and insurance. </a:t>
            </a:r>
            <a:endParaRPr lang="en-US" sz="1400">
              <a:ea typeface="+mn-lt"/>
              <a:cs typeface="+mn-lt"/>
            </a:endParaRPr>
          </a:p>
          <a:p>
            <a:pPr marL="227965" indent="-227965"/>
            <a:r>
              <a:rPr lang="en-IN" sz="1400">
                <a:ea typeface="+mn-lt"/>
                <a:cs typeface="+mn-lt"/>
              </a:rPr>
              <a:t>A significant portion of the segment consists of professionals and business owners, they are mindful of their finances and are thrifty in their purchasing decisions.</a:t>
            </a:r>
            <a:endParaRPr lang="en-US" sz="1400">
              <a:ea typeface="+mn-lt"/>
              <a:cs typeface="+mn-lt"/>
            </a:endParaRPr>
          </a:p>
        </p:txBody>
      </p:sp>
      <p:pic>
        <p:nvPicPr>
          <p:cNvPr id="4" name="Picture 4" descr="A picture containing person, indoor, posing&#10;&#10;Description automatically generated">
            <a:extLst>
              <a:ext uri="{FF2B5EF4-FFF2-40B4-BE49-F238E27FC236}">
                <a16:creationId xmlns:a16="http://schemas.microsoft.com/office/drawing/2014/main" id="{922F917C-AAAD-74C4-E9AE-490AD761CD5A}"/>
              </a:ext>
            </a:extLst>
          </p:cNvPr>
          <p:cNvPicPr>
            <a:picLocks noChangeAspect="1"/>
          </p:cNvPicPr>
          <p:nvPr/>
        </p:nvPicPr>
        <p:blipFill>
          <a:blip r:embed="rId2"/>
          <a:stretch>
            <a:fillRect/>
          </a:stretch>
        </p:blipFill>
        <p:spPr>
          <a:xfrm>
            <a:off x="643174" y="1025062"/>
            <a:ext cx="3259393" cy="2298973"/>
          </a:xfrm>
          <a:prstGeom prst="rect">
            <a:avLst/>
          </a:prstGeom>
        </p:spPr>
      </p:pic>
      <p:sp>
        <p:nvSpPr>
          <p:cNvPr id="38" name="TextBox 37">
            <a:extLst>
              <a:ext uri="{FF2B5EF4-FFF2-40B4-BE49-F238E27FC236}">
                <a16:creationId xmlns:a16="http://schemas.microsoft.com/office/drawing/2014/main" id="{DE3FB272-C168-9C1A-369E-0E56AF453198}"/>
              </a:ext>
            </a:extLst>
          </p:cNvPr>
          <p:cNvSpPr txBox="1"/>
          <p:nvPr/>
        </p:nvSpPr>
        <p:spPr>
          <a:xfrm>
            <a:off x="575829" y="5870863"/>
            <a:ext cx="8510153"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a:t>
            </a:r>
            <a:r>
              <a:rPr lang="en-IN" sz="1400">
                <a:ea typeface="+mn-lt"/>
                <a:cs typeface="+mn-lt"/>
              </a:rPr>
              <a:t>Leverage social media platforms, especially Facebook, to reach a significant portion of the segment that is active on social media.</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938791"/>
            <a:ext cx="7469620" cy="2409451"/>
            <a:chOff x="4206443" y="999404"/>
            <a:chExt cx="7469620" cy="240945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99404"/>
              <a:ext cx="7469620" cy="2409451"/>
              <a:chOff x="4344988" y="2306986"/>
              <a:chExt cx="7149234" cy="2813757"/>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8991" y="2354611"/>
                <a:ext cx="650572" cy="624607"/>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284288"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50</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18-65 &gt; 60%</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7362" y="2306986"/>
                <a:ext cx="708585" cy="721205"/>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309015" y="2948998"/>
                <a:ext cx="2894877"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$80K , 40% earn more than avg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4090" y="2341497"/>
                <a:ext cx="716873" cy="717030"/>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28674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25%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499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55% are likely to engage</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06959"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90%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40%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55565" y="3750130"/>
                <a:ext cx="683723" cy="686693"/>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1"/>
            <a:stretch>
              <a:fillRect/>
            </a:stretch>
          </p:blipFill>
          <p:spPr>
            <a:xfrm>
              <a:off x="7077550" y="2236614"/>
              <a:ext cx="677926" cy="605747"/>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2"/>
            <a:stretch>
              <a:fillRect/>
            </a:stretch>
          </p:blipFill>
          <p:spPr>
            <a:xfrm>
              <a:off x="9786897" y="2233974"/>
              <a:ext cx="719490" cy="567735"/>
            </a:xfrm>
            <a:prstGeom prst="rect">
              <a:avLst/>
            </a:prstGeom>
          </p:spPr>
        </p:pic>
      </p:grpSp>
    </p:spTree>
    <p:extLst>
      <p:ext uri="{BB962C8B-B14F-4D97-AF65-F5344CB8AC3E}">
        <p14:creationId xmlns:p14="http://schemas.microsoft.com/office/powerpoint/2010/main" val="316363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641167" y="412662"/>
            <a:ext cx="10441058" cy="621702"/>
          </a:xfrm>
        </p:spPr>
        <p:txBody>
          <a:bodyPr lIns="91440" tIns="45720" rIns="91440" bIns="45720" anchor="t"/>
          <a:lstStyle/>
          <a:p>
            <a:r>
              <a:rPr lang="en-IN">
                <a:ea typeface="+mj-lt"/>
                <a:cs typeface="+mj-lt"/>
              </a:rPr>
              <a:t>Active Aging Consumers</a:t>
            </a:r>
            <a:endParaRPr lang="en-US">
              <a:ea typeface="+mj-lt"/>
              <a:cs typeface="+mj-lt"/>
            </a:endParaRPr>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of people are lower-middle-class, online shoppers who are not brand loyalists. </a:t>
            </a:r>
            <a:endParaRPr lang="en-US"/>
          </a:p>
          <a:p>
            <a:pPr marL="227965" indent="-227965"/>
            <a:r>
              <a:rPr lang="en-IN" sz="1400">
                <a:ea typeface="+mn-lt"/>
                <a:cs typeface="+mn-lt"/>
              </a:rPr>
              <a:t>They are married, with a significant portion retired, and have a high level of interest in nutrition and fitness.</a:t>
            </a:r>
            <a:endParaRPr lang="en-IN">
              <a:ea typeface="+mn-lt"/>
              <a:cs typeface="+mn-lt"/>
            </a:endParaRPr>
          </a:p>
          <a:p>
            <a:pPr marL="227965" indent="-227965"/>
            <a:r>
              <a:rPr lang="en-IN" sz="1400">
                <a:ea typeface="+mn-lt"/>
                <a:cs typeface="+mn-lt"/>
              </a:rPr>
              <a:t>They are not active on social media.</a:t>
            </a:r>
            <a:endParaRPr lang="en-IN">
              <a:ea typeface="+mn-lt"/>
              <a:cs typeface="+mn-lt"/>
            </a:endParaRPr>
          </a:p>
          <a:p>
            <a:pPr marL="227965" indent="-227965"/>
            <a:r>
              <a:rPr lang="en-IN" sz="1400">
                <a:ea typeface="+mn-lt"/>
                <a:cs typeface="+mn-lt"/>
              </a:rPr>
              <a:t>They are likely to purchase affordable health insurance and are more likely to upgrade their health insurance plans. </a:t>
            </a:r>
            <a:endParaRPr lang="en-IN">
              <a:ea typeface="+mn-lt"/>
              <a:cs typeface="+mn-lt"/>
            </a:endParaRPr>
          </a:p>
          <a:p>
            <a:pPr marL="227965" indent="-227965"/>
            <a:r>
              <a:rPr lang="en-IN" sz="1400">
                <a:ea typeface="+mn-lt"/>
                <a:cs typeface="+mn-lt"/>
              </a:rPr>
              <a:t>A majority of this group is made up of old people who are not likely to take vacations and are less likely to have retirement savings accounts, mortgages, or insurance.</a:t>
            </a:r>
            <a:endParaRPr lang="en-IN"/>
          </a:p>
        </p:txBody>
      </p:sp>
      <p:sp>
        <p:nvSpPr>
          <p:cNvPr id="38" name="TextBox 37">
            <a:extLst>
              <a:ext uri="{FF2B5EF4-FFF2-40B4-BE49-F238E27FC236}">
                <a16:creationId xmlns:a16="http://schemas.microsoft.com/office/drawing/2014/main" id="{DE3FB272-C168-9C1A-369E-0E56AF453198}"/>
              </a:ext>
            </a:extLst>
          </p:cNvPr>
          <p:cNvSpPr txBox="1"/>
          <p:nvPr/>
        </p:nvSpPr>
        <p:spPr>
          <a:xfrm>
            <a:off x="575829" y="5870863"/>
            <a:ext cx="8510153" cy="6099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a:t>
            </a:r>
            <a:r>
              <a:rPr lang="en-IN" sz="1400">
                <a:ea typeface="+mn-lt"/>
                <a:cs typeface="+mn-lt"/>
              </a:rPr>
              <a:t>Partner with healthcare providers that specialize in senior care and offer additional benefits, such as discounts on gym memberships or wellness programs.</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938791"/>
            <a:ext cx="7469620" cy="2409450"/>
            <a:chOff x="4206443" y="999404"/>
            <a:chExt cx="7469620" cy="2409450"/>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99404"/>
              <a:ext cx="7469620" cy="2409450"/>
              <a:chOff x="4344988" y="2306986"/>
              <a:chExt cx="7149234" cy="2813756"/>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0978" y="2405171"/>
                <a:ext cx="658860" cy="634719"/>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77</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60% older than 77</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0787" y="2306986"/>
                <a:ext cx="692010" cy="700980"/>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309015" y="2948998"/>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$30K , 60%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79502" y="2351609"/>
                <a:ext cx="716873" cy="717030"/>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12%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40%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83127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80%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05840" y="3750130"/>
                <a:ext cx="667147" cy="676581"/>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060232" y="2236615"/>
              <a:ext cx="669267" cy="588429"/>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804215" y="2207996"/>
              <a:ext cx="710830" cy="533099"/>
            </a:xfrm>
            <a:prstGeom prst="rect">
              <a:avLst/>
            </a:prstGeom>
          </p:spPr>
        </p:pic>
      </p:grpSp>
      <p:pic>
        <p:nvPicPr>
          <p:cNvPr id="9" name="Picture 11">
            <a:extLst>
              <a:ext uri="{FF2B5EF4-FFF2-40B4-BE49-F238E27FC236}">
                <a16:creationId xmlns:a16="http://schemas.microsoft.com/office/drawing/2014/main" id="{47D951CD-D918-5C11-A84A-EF165796463C}"/>
              </a:ext>
            </a:extLst>
          </p:cNvPr>
          <p:cNvPicPr>
            <a:picLocks noChangeAspect="1"/>
          </p:cNvPicPr>
          <p:nvPr/>
        </p:nvPicPr>
        <p:blipFill>
          <a:blip r:embed="rId12"/>
          <a:stretch>
            <a:fillRect/>
          </a:stretch>
        </p:blipFill>
        <p:spPr>
          <a:xfrm>
            <a:off x="637310" y="1031307"/>
            <a:ext cx="3375313" cy="2396816"/>
          </a:xfrm>
          <a:prstGeom prst="rect">
            <a:avLst/>
          </a:prstGeom>
        </p:spPr>
      </p:pic>
    </p:spTree>
    <p:extLst>
      <p:ext uri="{BB962C8B-B14F-4D97-AF65-F5344CB8AC3E}">
        <p14:creationId xmlns:p14="http://schemas.microsoft.com/office/powerpoint/2010/main" val="684395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641167" y="412662"/>
            <a:ext cx="10441058" cy="621702"/>
          </a:xfrm>
        </p:spPr>
        <p:txBody>
          <a:bodyPr lIns="91440" tIns="45720" rIns="91440" bIns="45720" anchor="t"/>
          <a:lstStyle/>
          <a:p>
            <a:r>
              <a:rPr lang="en-IN">
                <a:ea typeface="+mj-lt"/>
                <a:cs typeface="+mj-lt"/>
              </a:rPr>
              <a:t>Health-Conscious Retirees</a:t>
            </a:r>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are typically upper middle class to wealthy individuals who prioritize fitness and nutrition. </a:t>
            </a:r>
            <a:endParaRPr lang="en-US"/>
          </a:p>
          <a:p>
            <a:pPr marL="227965" indent="-227965"/>
            <a:r>
              <a:rPr lang="en-IN" sz="1400">
                <a:ea typeface="+mn-lt"/>
                <a:cs typeface="+mn-lt"/>
              </a:rPr>
              <a:t>They are IRA spenders, married, and not brand loyal. </a:t>
            </a:r>
            <a:endParaRPr lang="en-IN">
              <a:ea typeface="+mn-lt"/>
              <a:cs typeface="+mn-lt"/>
            </a:endParaRPr>
          </a:p>
          <a:p>
            <a:pPr marL="227965" indent="-227965"/>
            <a:r>
              <a:rPr lang="en-IN" sz="1400">
                <a:ea typeface="+mn-lt"/>
                <a:cs typeface="+mn-lt"/>
              </a:rPr>
              <a:t>They are likely to read medical and nutrition-related books and have reported health problems. </a:t>
            </a:r>
            <a:endParaRPr lang="en-IN">
              <a:ea typeface="+mn-lt"/>
              <a:cs typeface="+mn-lt"/>
            </a:endParaRPr>
          </a:p>
          <a:p>
            <a:pPr marL="227965" indent="-227965"/>
            <a:r>
              <a:rPr lang="en-IN" sz="1400">
                <a:ea typeface="+mn-lt"/>
                <a:cs typeface="+mn-lt"/>
              </a:rPr>
              <a:t>A significant portion of the segment is retired or own their own businesses. They are less likely to have a retirement savings account, a mortgage, or insurance, but are 50% likely to buy long-term care plans. </a:t>
            </a:r>
            <a:endParaRPr lang="en-IN">
              <a:ea typeface="+mn-lt"/>
              <a:cs typeface="+mn-lt"/>
            </a:endParaRPr>
          </a:p>
          <a:p>
            <a:pPr marL="227965" indent="-227965"/>
            <a:r>
              <a:rPr lang="en-IN" sz="1400">
                <a:ea typeface="+mn-lt"/>
                <a:cs typeface="+mn-lt"/>
              </a:rPr>
              <a:t>This segment is less active on social media and tends to upgrade their health insurance plans.</a:t>
            </a:r>
          </a:p>
          <a:p>
            <a:pPr marL="227965" indent="-227965"/>
            <a:r>
              <a:rPr lang="en-IN" sz="1400"/>
              <a:t>They are likely to upgrade/buy their health insurance by themself.</a:t>
            </a:r>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8510153"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 </a:t>
            </a:r>
            <a:r>
              <a:rPr lang="en-IN" sz="1400">
                <a:ea typeface="+mn-lt"/>
                <a:cs typeface="+mn-lt"/>
              </a:rPr>
              <a:t>As this segment may be less brand loyal, healthcare insurance companies can simplify their insurance plan options to make it easier for this segment to compare and choose the right plan..</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75</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50% are older than 75</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$85K , 50%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35%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65%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48398"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98%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25%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4" name="Picture 11">
            <a:extLst>
              <a:ext uri="{FF2B5EF4-FFF2-40B4-BE49-F238E27FC236}">
                <a16:creationId xmlns:a16="http://schemas.microsoft.com/office/drawing/2014/main" id="{B509DAA7-EBB3-909D-3D6B-2A2CB5E289D4}"/>
              </a:ext>
            </a:extLst>
          </p:cNvPr>
          <p:cNvPicPr>
            <a:picLocks noChangeAspect="1"/>
          </p:cNvPicPr>
          <p:nvPr/>
        </p:nvPicPr>
        <p:blipFill>
          <a:blip r:embed="rId12"/>
          <a:stretch>
            <a:fillRect/>
          </a:stretch>
        </p:blipFill>
        <p:spPr>
          <a:xfrm>
            <a:off x="643454" y="981843"/>
            <a:ext cx="3461904" cy="2370328"/>
          </a:xfrm>
          <a:prstGeom prst="rect">
            <a:avLst/>
          </a:prstGeom>
        </p:spPr>
      </p:pic>
    </p:spTree>
    <p:extLst>
      <p:ext uri="{BB962C8B-B14F-4D97-AF65-F5344CB8AC3E}">
        <p14:creationId xmlns:p14="http://schemas.microsoft.com/office/powerpoint/2010/main" val="1252182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563235" y="412662"/>
            <a:ext cx="10441058" cy="621702"/>
          </a:xfrm>
        </p:spPr>
        <p:txBody>
          <a:bodyPr lIns="91440" tIns="45720" rIns="91440" bIns="45720" anchor="t"/>
          <a:lstStyle/>
          <a:p>
            <a:r>
              <a:rPr lang="en-IN">
                <a:ea typeface="+mj-lt"/>
                <a:cs typeface="+mj-lt"/>
              </a:rPr>
              <a:t>Offline Elderly Shoppers</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are typically lower middle-class individuals.</a:t>
            </a:r>
            <a:endParaRPr lang="en-US"/>
          </a:p>
          <a:p>
            <a:pPr marL="227965" indent="-227965"/>
            <a:r>
              <a:rPr lang="en-IN" sz="1400">
                <a:ea typeface="+mn-lt"/>
                <a:cs typeface="+mn-lt"/>
              </a:rPr>
              <a:t>They are  married and generally spend more time with their families.</a:t>
            </a:r>
            <a:endParaRPr lang="en-IN">
              <a:ea typeface="+mn-lt"/>
              <a:cs typeface="+mn-lt"/>
            </a:endParaRPr>
          </a:p>
          <a:p>
            <a:pPr marL="227965" indent="-227965"/>
            <a:r>
              <a:rPr lang="en-IN" sz="1400">
                <a:ea typeface="+mn-lt"/>
                <a:cs typeface="+mn-lt"/>
              </a:rPr>
              <a:t>They are not likely to read books.</a:t>
            </a:r>
          </a:p>
          <a:p>
            <a:pPr marL="227965" indent="-227965"/>
            <a:r>
              <a:rPr lang="en-IN" sz="1400">
                <a:ea typeface="+mn-lt"/>
                <a:cs typeface="+mn-lt"/>
              </a:rPr>
              <a:t>A significant portion of the segment is retired . They are less likely to have a retirement savings account, a mortgage, or insurance, and 50% likely to get health insurance from labour-union or small to mid-organization.  </a:t>
            </a:r>
            <a:endParaRPr lang="en-IN">
              <a:ea typeface="+mn-lt"/>
              <a:cs typeface="+mn-lt"/>
            </a:endParaRPr>
          </a:p>
          <a:p>
            <a:pPr marL="227965" indent="-227965"/>
            <a:r>
              <a:rPr lang="en-IN" sz="1400">
                <a:ea typeface="+mn-lt"/>
                <a:cs typeface="+mn-lt"/>
              </a:rPr>
              <a:t>This segment is less active on social media and don't like to go for travelling or vacation.</a:t>
            </a:r>
          </a:p>
          <a:p>
            <a:pPr marL="227965" indent="-227965"/>
            <a:r>
              <a:rPr lang="en-IN" sz="1400"/>
              <a:t>They segment is the miser who generally from offline stores and spend only on essential needs</a:t>
            </a:r>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9419357"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a:t>
            </a:r>
            <a:r>
              <a:rPr lang="en-IN" sz="1400">
                <a:ea typeface="+mn-lt"/>
                <a:cs typeface="+mn-lt"/>
              </a:rPr>
              <a:t>Since this segment is less likely to prioritize health and fitness, they may value convenience when it comes to healthcare. The insurance company can offer telemedicine services, home visits by doctors, and other convenient options that make it easier for this segment to access healthcare.</a:t>
            </a:r>
            <a:endParaRPr lang="en-US" sz="1400">
              <a:ea typeface="+mn-lt"/>
              <a:cs typeface="+mn-lt"/>
            </a:endParaRP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77</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55% are older than 75</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$75K , 25%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35%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81549"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40%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1%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9" name="Picture 11" descr="A picture containing text, person, outdoor, ground&#10;&#10;Description automatically generated">
            <a:extLst>
              <a:ext uri="{FF2B5EF4-FFF2-40B4-BE49-F238E27FC236}">
                <a16:creationId xmlns:a16="http://schemas.microsoft.com/office/drawing/2014/main" id="{72DAF1F2-BA4A-CB61-D693-D2EBDD650879}"/>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83106" y="1039707"/>
            <a:ext cx="3272366" cy="2291503"/>
          </a:xfrm>
          <a:prstGeom prst="rect">
            <a:avLst/>
          </a:prstGeom>
        </p:spPr>
      </p:pic>
    </p:spTree>
    <p:extLst>
      <p:ext uri="{BB962C8B-B14F-4D97-AF65-F5344CB8AC3E}">
        <p14:creationId xmlns:p14="http://schemas.microsoft.com/office/powerpoint/2010/main" val="3723607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B3C-DBD8-E89D-8756-280779683D45}"/>
              </a:ext>
            </a:extLst>
          </p:cNvPr>
          <p:cNvSpPr>
            <a:spLocks noGrp="1"/>
          </p:cNvSpPr>
          <p:nvPr>
            <p:ph type="title"/>
          </p:nvPr>
        </p:nvSpPr>
        <p:spPr>
          <a:xfrm>
            <a:off x="563235" y="412662"/>
            <a:ext cx="10441058" cy="621702"/>
          </a:xfrm>
        </p:spPr>
        <p:txBody>
          <a:bodyPr lIns="91440" tIns="45720" rIns="91440" bIns="45720" anchor="t"/>
          <a:lstStyle/>
          <a:p>
            <a:r>
              <a:rPr lang="en-IN">
                <a:ea typeface="+mj-lt"/>
                <a:cs typeface="+mj-lt"/>
              </a:rPr>
              <a:t>Richie Rich</a:t>
            </a:r>
            <a:endParaRPr lang="en-US"/>
          </a:p>
        </p:txBody>
      </p:sp>
      <p:sp>
        <p:nvSpPr>
          <p:cNvPr id="3" name="Text Placeholder 2">
            <a:extLst>
              <a:ext uri="{FF2B5EF4-FFF2-40B4-BE49-F238E27FC236}">
                <a16:creationId xmlns:a16="http://schemas.microsoft.com/office/drawing/2014/main" id="{46A4928F-D756-C0BA-DAC2-FA3A8FFA8AF9}"/>
              </a:ext>
            </a:extLst>
          </p:cNvPr>
          <p:cNvSpPr>
            <a:spLocks noGrp="1"/>
          </p:cNvSpPr>
          <p:nvPr>
            <p:ph type="body" sz="quarter" idx="10"/>
          </p:nvPr>
        </p:nvSpPr>
        <p:spPr>
          <a:xfrm>
            <a:off x="570057" y="3573016"/>
            <a:ext cx="10442334" cy="2159209"/>
          </a:xfrm>
        </p:spPr>
        <p:txBody>
          <a:bodyPr lIns="91440" tIns="45720" rIns="91440" bIns="45720" anchor="t"/>
          <a:lstStyle/>
          <a:p>
            <a:pPr marL="227965" indent="-227965"/>
            <a:r>
              <a:rPr lang="en-IN" sz="1400">
                <a:ea typeface="+mn-lt"/>
                <a:cs typeface="+mn-lt"/>
              </a:rPr>
              <a:t>This segment of people is affluent, fashion-conscious, and brand loyalists who prioritize their health and fitness.</a:t>
            </a:r>
            <a:endParaRPr lang="en-US"/>
          </a:p>
          <a:p>
            <a:pPr marL="227965" indent="-227965"/>
            <a:r>
              <a:rPr lang="en-IN" sz="1400">
                <a:ea typeface="+mn-lt"/>
                <a:cs typeface="+mn-lt"/>
              </a:rPr>
              <a:t> They are typically married and aged, with a significant percentage being technical professionals or business owners.</a:t>
            </a:r>
            <a:endParaRPr lang="en-IN">
              <a:ea typeface="+mn-lt"/>
              <a:cs typeface="+mn-lt"/>
            </a:endParaRPr>
          </a:p>
          <a:p>
            <a:pPr marL="227965" indent="-227965"/>
            <a:r>
              <a:rPr lang="en-IN" sz="1400">
                <a:ea typeface="+mn-lt"/>
                <a:cs typeface="+mn-lt"/>
              </a:rPr>
              <a:t> They tend to upgrade their healthcare plans and are likely to pay premiums themselves, with many obtaining health insurance through their employers. </a:t>
            </a:r>
            <a:endParaRPr lang="en-IN">
              <a:ea typeface="+mn-lt"/>
              <a:cs typeface="+mn-lt"/>
            </a:endParaRPr>
          </a:p>
          <a:p>
            <a:pPr marL="227965" indent="-227965"/>
            <a:r>
              <a:rPr lang="en-IN" sz="1400">
                <a:ea typeface="+mn-lt"/>
                <a:cs typeface="+mn-lt"/>
              </a:rPr>
              <a:t>While they enjoy vacations and leisure activities, they are more active on Facebook and are unlikely to play sports. </a:t>
            </a:r>
            <a:endParaRPr lang="en-IN">
              <a:ea typeface="+mn-lt"/>
              <a:cs typeface="+mn-lt"/>
            </a:endParaRPr>
          </a:p>
          <a:p>
            <a:pPr marL="227965" indent="-227965"/>
            <a:r>
              <a:rPr lang="en-IN" sz="1400">
                <a:ea typeface="+mn-lt"/>
                <a:cs typeface="+mn-lt"/>
              </a:rPr>
              <a:t>Retirement savings, mortgages, and insurance are also not priorities for them.</a:t>
            </a:r>
            <a:endParaRPr lang="en-IN"/>
          </a:p>
        </p:txBody>
      </p:sp>
      <p:sp>
        <p:nvSpPr>
          <p:cNvPr id="38" name="TextBox 37">
            <a:extLst>
              <a:ext uri="{FF2B5EF4-FFF2-40B4-BE49-F238E27FC236}">
                <a16:creationId xmlns:a16="http://schemas.microsoft.com/office/drawing/2014/main" id="{DE3FB272-C168-9C1A-369E-0E56AF453198}"/>
              </a:ext>
            </a:extLst>
          </p:cNvPr>
          <p:cNvSpPr txBox="1"/>
          <p:nvPr/>
        </p:nvSpPr>
        <p:spPr>
          <a:xfrm>
            <a:off x="567170" y="5732318"/>
            <a:ext cx="7756812" cy="9330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chemeClr val="tx1">
                    <a:lumMod val="50000"/>
                    <a:lumOff val="50000"/>
                  </a:schemeClr>
                </a:solidFill>
              </a:rPr>
              <a:t>Targeting strategy</a:t>
            </a:r>
            <a:r>
              <a:rPr lang="en-US" sz="1400">
                <a:solidFill>
                  <a:schemeClr val="tx1">
                    <a:lumMod val="50000"/>
                    <a:lumOff val="50000"/>
                  </a:schemeClr>
                </a:solidFill>
              </a:rPr>
              <a:t> -</a:t>
            </a:r>
            <a:r>
              <a:rPr lang="en-IN" sz="1400">
                <a:ea typeface="+mn-lt"/>
                <a:cs typeface="+mn-lt"/>
              </a:rPr>
              <a:t>To reach this audience, insurance companies can use targeted marketing strategies, such as sponsoring health-related events or collaborating with luxury brands to create co-branded campaigns.  </a:t>
            </a:r>
          </a:p>
        </p:txBody>
      </p:sp>
      <p:grpSp>
        <p:nvGrpSpPr>
          <p:cNvPr id="6" name="Group 5">
            <a:extLst>
              <a:ext uri="{FF2B5EF4-FFF2-40B4-BE49-F238E27FC236}">
                <a16:creationId xmlns:a16="http://schemas.microsoft.com/office/drawing/2014/main" id="{44159D89-CA91-22E0-7924-9874F3DA6B5F}"/>
              </a:ext>
            </a:extLst>
          </p:cNvPr>
          <p:cNvGrpSpPr/>
          <p:nvPr/>
        </p:nvGrpSpPr>
        <p:grpSpPr>
          <a:xfrm>
            <a:off x="4189125" y="899070"/>
            <a:ext cx="7469620" cy="2449171"/>
            <a:chOff x="4206443" y="959683"/>
            <a:chExt cx="7469620" cy="2449171"/>
          </a:xfrm>
        </p:grpSpPr>
        <p:grpSp>
          <p:nvGrpSpPr>
            <p:cNvPr id="36" name="Group 35">
              <a:extLst>
                <a:ext uri="{FF2B5EF4-FFF2-40B4-BE49-F238E27FC236}">
                  <a16:creationId xmlns:a16="http://schemas.microsoft.com/office/drawing/2014/main" id="{3AAF6580-7CF2-D97B-8680-220AAEDB7E5D}"/>
                </a:ext>
              </a:extLst>
            </p:cNvPr>
            <p:cNvGrpSpPr/>
            <p:nvPr/>
          </p:nvGrpSpPr>
          <p:grpSpPr>
            <a:xfrm>
              <a:off x="4206443" y="959683"/>
              <a:ext cx="7469620" cy="2449171"/>
              <a:chOff x="4344988" y="2260600"/>
              <a:chExt cx="7149234" cy="2860142"/>
            </a:xfrm>
          </p:grpSpPr>
          <p:pic>
            <p:nvPicPr>
              <p:cNvPr id="5" name="Graphic 5" descr="Male profile with solid fill">
                <a:extLst>
                  <a:ext uri="{FF2B5EF4-FFF2-40B4-BE49-F238E27FC236}">
                    <a16:creationId xmlns:a16="http://schemas.microsoft.com/office/drawing/2014/main" id="{CEF09DD5-E006-257B-9222-312CD66B1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841" y="2354611"/>
                <a:ext cx="683723" cy="654943"/>
              </a:xfrm>
              <a:prstGeom prst="rect">
                <a:avLst/>
              </a:prstGeom>
            </p:spPr>
          </p:pic>
          <p:sp>
            <p:nvSpPr>
              <p:cNvPr id="7" name="TextBox 6">
                <a:extLst>
                  <a:ext uri="{FF2B5EF4-FFF2-40B4-BE49-F238E27FC236}">
                    <a16:creationId xmlns:a16="http://schemas.microsoft.com/office/drawing/2014/main" id="{D59CA9BC-F216-0B6A-D630-81DAD00C2806}"/>
                  </a:ext>
                </a:extLst>
              </p:cNvPr>
              <p:cNvSpPr txBox="1"/>
              <p:nvPr/>
            </p:nvSpPr>
            <p:spPr>
              <a:xfrm>
                <a:off x="4448897" y="2948998"/>
                <a:ext cx="1955590"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Age – 70</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50% are older than 70</a:t>
                </a:r>
              </a:p>
            </p:txBody>
          </p:sp>
          <p:pic>
            <p:nvPicPr>
              <p:cNvPr id="8" name="Graphic 8" descr="Money with solid fill">
                <a:extLst>
                  <a:ext uri="{FF2B5EF4-FFF2-40B4-BE49-F238E27FC236}">
                    <a16:creationId xmlns:a16="http://schemas.microsoft.com/office/drawing/2014/main" id="{B6F3615E-653C-8E56-2CE6-76E14E133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088" y="2306986"/>
                <a:ext cx="725162" cy="731317"/>
              </a:xfrm>
              <a:prstGeom prst="rect">
                <a:avLst/>
              </a:prstGeom>
            </p:spPr>
          </p:pic>
          <p:sp>
            <p:nvSpPr>
              <p:cNvPr id="10" name="TextBox 9">
                <a:extLst>
                  <a:ext uri="{FF2B5EF4-FFF2-40B4-BE49-F238E27FC236}">
                    <a16:creationId xmlns:a16="http://schemas.microsoft.com/office/drawing/2014/main" id="{D3492E4D-F523-3F87-8362-7353DA7EC790}"/>
                  </a:ext>
                </a:extLst>
              </p:cNvPr>
              <p:cNvSpPr txBox="1"/>
              <p:nvPr/>
            </p:nvSpPr>
            <p:spPr>
              <a:xfrm>
                <a:off x="6507919" y="2979334"/>
                <a:ext cx="2894877"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Avg Income $200K , 55% earn less than average income</a:t>
                </a:r>
              </a:p>
            </p:txBody>
          </p:sp>
          <p:pic>
            <p:nvPicPr>
              <p:cNvPr id="11" name="Graphic 11" descr="Graduation cap with solid fill">
                <a:extLst>
                  <a:ext uri="{FF2B5EF4-FFF2-40B4-BE49-F238E27FC236}">
                    <a16:creationId xmlns:a16="http://schemas.microsoft.com/office/drawing/2014/main" id="{5167A657-BB84-7178-7C1C-778C37181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9775" y="2260600"/>
                <a:ext cx="808038" cy="808038"/>
              </a:xfrm>
              <a:prstGeom prst="rect">
                <a:avLst/>
              </a:prstGeom>
            </p:spPr>
          </p:pic>
          <p:sp>
            <p:nvSpPr>
              <p:cNvPr id="13" name="TextBox 12">
                <a:extLst>
                  <a:ext uri="{FF2B5EF4-FFF2-40B4-BE49-F238E27FC236}">
                    <a16:creationId xmlns:a16="http://schemas.microsoft.com/office/drawing/2014/main" id="{4D76DF02-60CF-1022-B04B-81283602B9DA}"/>
                  </a:ext>
                </a:extLst>
              </p:cNvPr>
              <p:cNvSpPr txBox="1"/>
              <p:nvPr/>
            </p:nvSpPr>
            <p:spPr>
              <a:xfrm>
                <a:off x="9231457" y="2957657"/>
                <a:ext cx="2262765"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60% have college degree</a:t>
                </a:r>
                <a:endParaRPr lang="en-US">
                  <a:solidFill>
                    <a:schemeClr val="tx1">
                      <a:lumMod val="50000"/>
                      <a:lumOff val="50000"/>
                    </a:schemeClr>
                  </a:solidFill>
                </a:endParaRPr>
              </a:p>
            </p:txBody>
          </p:sp>
          <p:sp>
            <p:nvSpPr>
              <p:cNvPr id="18" name="TextBox 17">
                <a:extLst>
                  <a:ext uri="{FF2B5EF4-FFF2-40B4-BE49-F238E27FC236}">
                    <a16:creationId xmlns:a16="http://schemas.microsoft.com/office/drawing/2014/main" id="{7DB940B4-275E-6634-BFEB-373151DCA2C5}"/>
                  </a:ext>
                </a:extLst>
              </p:cNvPr>
              <p:cNvSpPr txBox="1"/>
              <p:nvPr/>
            </p:nvSpPr>
            <p:spPr>
              <a:xfrm>
                <a:off x="4344988" y="4408488"/>
                <a:ext cx="202787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20% are likely to spend</a:t>
                </a:r>
                <a:endParaRPr lang="en-US">
                  <a:solidFill>
                    <a:schemeClr val="tx1">
                      <a:lumMod val="50000"/>
                      <a:lumOff val="50000"/>
                    </a:schemeClr>
                  </a:solidFill>
                </a:endParaRPr>
              </a:p>
              <a:p>
                <a:pPr>
                  <a:lnSpc>
                    <a:spcPct val="150000"/>
                  </a:lnSpc>
                </a:pPr>
                <a:r>
                  <a:rPr lang="en-US" sz="1400">
                    <a:solidFill>
                      <a:schemeClr val="tx1">
                        <a:lumMod val="50000"/>
                        <a:lumOff val="50000"/>
                      </a:schemeClr>
                    </a:solidFill>
                  </a:rPr>
                  <a:t> in Sports activities</a:t>
                </a:r>
                <a:endParaRPr lang="en-US">
                  <a:solidFill>
                    <a:schemeClr val="tx1">
                      <a:lumMod val="50000"/>
                      <a:lumOff val="50000"/>
                    </a:schemeClr>
                  </a:solidFill>
                </a:endParaRPr>
              </a:p>
            </p:txBody>
          </p:sp>
          <p:sp>
            <p:nvSpPr>
              <p:cNvPr id="26" name="TextBox 25">
                <a:extLst>
                  <a:ext uri="{FF2B5EF4-FFF2-40B4-BE49-F238E27FC236}">
                    <a16:creationId xmlns:a16="http://schemas.microsoft.com/office/drawing/2014/main" id="{76EFB27A-EC92-ECD8-CB27-C8D8045199D8}"/>
                  </a:ext>
                </a:extLst>
              </p:cNvPr>
              <p:cNvSpPr txBox="1"/>
              <p:nvPr/>
            </p:nvSpPr>
            <p:spPr>
              <a:xfrm>
                <a:off x="6869113" y="4408489"/>
                <a:ext cx="1781549" cy="33486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65% likely to donate</a:t>
                </a:r>
                <a:endParaRPr lang="en-US">
                  <a:solidFill>
                    <a:schemeClr val="tx1">
                      <a:lumMod val="50000"/>
                      <a:lumOff val="50000"/>
                    </a:schemeClr>
                  </a:solidFill>
                </a:endParaRPr>
              </a:p>
            </p:txBody>
          </p:sp>
          <p:sp>
            <p:nvSpPr>
              <p:cNvPr id="30" name="TextBox 29">
                <a:extLst>
                  <a:ext uri="{FF2B5EF4-FFF2-40B4-BE49-F238E27FC236}">
                    <a16:creationId xmlns:a16="http://schemas.microsoft.com/office/drawing/2014/main" id="{5C9990DD-5070-9474-C348-C77624136BEF}"/>
                  </a:ext>
                </a:extLst>
              </p:cNvPr>
              <p:cNvSpPr txBox="1"/>
              <p:nvPr/>
            </p:nvSpPr>
            <p:spPr>
              <a:xfrm>
                <a:off x="9391650" y="4408488"/>
                <a:ext cx="2005316" cy="7122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a:solidFill>
                      <a:schemeClr val="tx1">
                        <a:lumMod val="50000"/>
                        <a:lumOff val="50000"/>
                      </a:schemeClr>
                    </a:solidFill>
                  </a:rPr>
                  <a:t>5% are likely to ailment to disease</a:t>
                </a:r>
                <a:endParaRPr lang="en-US">
                  <a:solidFill>
                    <a:schemeClr val="tx1">
                      <a:lumMod val="50000"/>
                      <a:lumOff val="50000"/>
                    </a:schemeClr>
                  </a:solidFill>
                </a:endParaRPr>
              </a:p>
            </p:txBody>
          </p:sp>
          <p:pic>
            <p:nvPicPr>
              <p:cNvPr id="32" name="Graphic 32" descr="Football with solid fill">
                <a:extLst>
                  <a:ext uri="{FF2B5EF4-FFF2-40B4-BE49-F238E27FC236}">
                    <a16:creationId xmlns:a16="http://schemas.microsoft.com/office/drawing/2014/main" id="{02CFAD80-A1F0-2852-BD89-74F8F5314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128" y="3689458"/>
                <a:ext cx="716873" cy="717030"/>
              </a:xfrm>
              <a:prstGeom prst="rect">
                <a:avLst/>
              </a:prstGeom>
            </p:spPr>
          </p:pic>
        </p:grpSp>
        <p:pic>
          <p:nvPicPr>
            <p:cNvPr id="40" name="Picture 40" descr="Icon&#10;&#10;Description automatically generated">
              <a:extLst>
                <a:ext uri="{FF2B5EF4-FFF2-40B4-BE49-F238E27FC236}">
                  <a16:creationId xmlns:a16="http://schemas.microsoft.com/office/drawing/2014/main" id="{0AE98E4D-C106-5F81-567D-493F07ED5674}"/>
                </a:ext>
              </a:extLst>
            </p:cNvPr>
            <p:cNvPicPr>
              <a:picLocks noChangeAspect="1"/>
            </p:cNvPicPr>
            <p:nvPr/>
          </p:nvPicPr>
          <p:blipFill>
            <a:blip r:embed="rId10"/>
            <a:stretch>
              <a:fillRect/>
            </a:stretch>
          </p:blipFill>
          <p:spPr>
            <a:xfrm>
              <a:off x="7155482" y="2227955"/>
              <a:ext cx="729881" cy="640384"/>
            </a:xfrm>
            <a:prstGeom prst="rect">
              <a:avLst/>
            </a:prstGeom>
          </p:spPr>
        </p:pic>
        <p:pic>
          <p:nvPicPr>
            <p:cNvPr id="42" name="Picture 42" descr="Icon&#10;&#10;Description automatically generated">
              <a:extLst>
                <a:ext uri="{FF2B5EF4-FFF2-40B4-BE49-F238E27FC236}">
                  <a16:creationId xmlns:a16="http://schemas.microsoft.com/office/drawing/2014/main" id="{67080B8E-024A-AD44-BB0F-9B9E80E6993C}"/>
                </a:ext>
              </a:extLst>
            </p:cNvPr>
            <p:cNvPicPr>
              <a:picLocks noChangeAspect="1"/>
            </p:cNvPicPr>
            <p:nvPr/>
          </p:nvPicPr>
          <p:blipFill>
            <a:blip r:embed="rId11"/>
            <a:stretch>
              <a:fillRect/>
            </a:stretch>
          </p:blipFill>
          <p:spPr>
            <a:xfrm>
              <a:off x="9734942" y="2182019"/>
              <a:ext cx="806080" cy="628348"/>
            </a:xfrm>
            <a:prstGeom prst="rect">
              <a:avLst/>
            </a:prstGeom>
          </p:spPr>
        </p:pic>
      </p:grpSp>
      <p:pic>
        <p:nvPicPr>
          <p:cNvPr id="9" name="Picture 11" descr="A group of people on a boat&#10;&#10;Description automatically generated">
            <a:extLst>
              <a:ext uri="{FF2B5EF4-FFF2-40B4-BE49-F238E27FC236}">
                <a16:creationId xmlns:a16="http://schemas.microsoft.com/office/drawing/2014/main" id="{B1864CD6-3191-14CE-7A41-BF36F15A843A}"/>
              </a:ext>
            </a:extLst>
          </p:cNvPr>
          <p:cNvPicPr>
            <a:picLocks noChangeAspect="1"/>
          </p:cNvPicPr>
          <p:nvPr/>
        </p:nvPicPr>
        <p:blipFill>
          <a:blip r:embed="rId12"/>
          <a:stretch>
            <a:fillRect/>
          </a:stretch>
        </p:blipFill>
        <p:spPr>
          <a:xfrm>
            <a:off x="685912" y="951941"/>
            <a:ext cx="3375312" cy="2441863"/>
          </a:xfrm>
          <a:prstGeom prst="rect">
            <a:avLst/>
          </a:prstGeom>
        </p:spPr>
      </p:pic>
    </p:spTree>
    <p:extLst>
      <p:ext uri="{BB962C8B-B14F-4D97-AF65-F5344CB8AC3E}">
        <p14:creationId xmlns:p14="http://schemas.microsoft.com/office/powerpoint/2010/main" val="274134864"/>
      </p:ext>
    </p:extLst>
  </p:cSld>
  <p:clrMapOvr>
    <a:masterClrMapping/>
  </p:clrMapOvr>
</p:sld>
</file>

<file path=ppt/theme/theme1.xml><?xml version="1.0" encoding="utf-8"?>
<a:theme xmlns:a="http://schemas.openxmlformats.org/drawingml/2006/main" name="Office Theme">
  <a:themeElements>
    <a:clrScheme name="Blend3620">
      <a:dk1>
        <a:srgbClr val="191533"/>
      </a:dk1>
      <a:lt1>
        <a:srgbClr val="FFFFFF"/>
      </a:lt1>
      <a:dk2>
        <a:srgbClr val="08083B"/>
      </a:dk2>
      <a:lt2>
        <a:srgbClr val="F2F1F3"/>
      </a:lt2>
      <a:accent1>
        <a:srgbClr val="08083B"/>
      </a:accent1>
      <a:accent2>
        <a:srgbClr val="08083B"/>
      </a:accent2>
      <a:accent3>
        <a:srgbClr val="11B7BF"/>
      </a:accent3>
      <a:accent4>
        <a:srgbClr val="739FAF"/>
      </a:accent4>
      <a:accent5>
        <a:srgbClr val="211B4E"/>
      </a:accent5>
      <a:accent6>
        <a:srgbClr val="757385"/>
      </a:accent6>
      <a:hlink>
        <a:srgbClr val="739FAF"/>
      </a:hlink>
      <a:folHlink>
        <a:srgbClr val="11B7BF"/>
      </a:folHlink>
    </a:clrScheme>
    <a:fontScheme name="Sub Heading">
      <a:majorFont>
        <a:latin typeface="Montserrat ExtraBold"/>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D358388374EF4483D0A77C12A423B6" ma:contentTypeVersion="2" ma:contentTypeDescription="Create a new document." ma:contentTypeScope="" ma:versionID="13eca11bfcc6dfe1e4c562b08fc4c467">
  <xsd:schema xmlns:xsd="http://www.w3.org/2001/XMLSchema" xmlns:xs="http://www.w3.org/2001/XMLSchema" xmlns:p="http://schemas.microsoft.com/office/2006/metadata/properties" xmlns:ns2="8a6a8b73-41f1-425e-bdac-caca5bb7baf9" targetNamespace="http://schemas.microsoft.com/office/2006/metadata/properties" ma:root="true" ma:fieldsID="5fb5b9e3a1334531b4b58ad8ba833328" ns2:_="">
    <xsd:import namespace="8a6a8b73-41f1-425e-bdac-caca5bb7baf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6a8b73-41f1-425e-bdac-caca5bb7ba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CFFA12-0037-4231-ADE6-822F657C578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D9FDCD9-360D-4731-8309-A63526B86D2F}">
  <ds:schemaRefs>
    <ds:schemaRef ds:uri="http://schemas.microsoft.com/sharepoint/v3/contenttype/forms"/>
  </ds:schemaRefs>
</ds:datastoreItem>
</file>

<file path=customXml/itemProps3.xml><?xml version="1.0" encoding="utf-8"?>
<ds:datastoreItem xmlns:ds="http://schemas.openxmlformats.org/officeDocument/2006/customXml" ds:itemID="{EA6A5079-DA4F-44FD-B138-B5D3DE219447}">
  <ds:schemaRefs>
    <ds:schemaRef ds:uri="8a6a8b73-41f1-425e-bdac-caca5bb7ba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Introduction</vt:lpstr>
      <vt:lpstr>PowerPoint Presentation</vt:lpstr>
      <vt:lpstr>Fitness and Nutrition Savvy Consumers</vt:lpstr>
      <vt:lpstr>Active Aging Consumers</vt:lpstr>
      <vt:lpstr>Health-Conscious Retirees</vt:lpstr>
      <vt:lpstr>Offline Elderly Shoppers</vt:lpstr>
      <vt:lpstr>Richie Rich</vt:lpstr>
      <vt:lpstr>Household Managers</vt:lpstr>
      <vt:lpstr>Comparison between different Segments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2023-03-19T13:34:08Z</dcterms:created>
  <dcterms:modified xsi:type="dcterms:W3CDTF">2023-03-20T08:39:33Z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0x01010010D358388374EF4483D0A77C12A423B6</vt:lpwstr>
  </property>
</Properties>
</file>